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5.xml" ContentType="application/vnd.openxmlformats-officedocument.presentationml.slideLayout+xml"/>
  <Override PartName="/ppt/notesSlides/notesSlide15.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8" r:id="rId2"/>
    <p:sldMasterId id="2147483669" r:id="rId3"/>
    <p:sldMasterId id="2147483663" r:id="rId4"/>
  </p:sldMasterIdLst>
  <p:notesMasterIdLst>
    <p:notesMasterId r:id="rId36"/>
  </p:notesMasterIdLst>
  <p:sldIdLst>
    <p:sldId id="473" r:id="rId5"/>
    <p:sldId id="882" r:id="rId6"/>
    <p:sldId id="468" r:id="rId7"/>
    <p:sldId id="459" r:id="rId8"/>
    <p:sldId id="322" r:id="rId9"/>
    <p:sldId id="463" r:id="rId10"/>
    <p:sldId id="472" r:id="rId11"/>
    <p:sldId id="454" r:id="rId12"/>
    <p:sldId id="256" r:id="rId13"/>
    <p:sldId id="257" r:id="rId14"/>
    <p:sldId id="258" r:id="rId15"/>
    <p:sldId id="259" r:id="rId16"/>
    <p:sldId id="260" r:id="rId17"/>
    <p:sldId id="261" r:id="rId18"/>
    <p:sldId id="262" r:id="rId19"/>
    <p:sldId id="263" r:id="rId20"/>
    <p:sldId id="264" r:id="rId21"/>
    <p:sldId id="273" r:id="rId22"/>
    <p:sldId id="869" r:id="rId23"/>
    <p:sldId id="868" r:id="rId24"/>
    <p:sldId id="880" r:id="rId25"/>
    <p:sldId id="881" r:id="rId26"/>
    <p:sldId id="265" r:id="rId27"/>
    <p:sldId id="266" r:id="rId28"/>
    <p:sldId id="267" r:id="rId29"/>
    <p:sldId id="268" r:id="rId30"/>
    <p:sldId id="269" r:id="rId31"/>
    <p:sldId id="270" r:id="rId32"/>
    <p:sldId id="271" r:id="rId33"/>
    <p:sldId id="272" r:id="rId34"/>
    <p:sldId id="883"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8"/>
  </p:normalViewPr>
  <p:slideViewPr>
    <p:cSldViewPr snapToGrid="0">
      <p:cViewPr varScale="1">
        <p:scale>
          <a:sx n="154" d="100"/>
          <a:sy n="154" d="100"/>
        </p:scale>
        <p:origin x="44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mhc2016-my.sharepoint.com/personal/cwalter_nmhc_org/Documents/Copy%20of%20Figures%20and%20%20Tables%20Cost%20fo%20reg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mhc2016-my.sharepoint.com/personal/cwalter_nmhc_org/Documents/Copy%20of%20Figures%20and%20%20Tables%20Cost%20fo%20re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mhc2016-my.sharepoint.com/personal/cwalter_nmhc_org/Documents/Copy%20of%20Figures%20and%20%20Tables%20Cost%20fo%20reg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9910653006726"/>
          <c:y val="6.4511395812149569E-2"/>
          <c:w val="0.55012574299844852"/>
          <c:h val="0.80993074303345658"/>
        </c:manualLayout>
      </c:layout>
      <c:pieChart>
        <c:varyColors val="1"/>
        <c:ser>
          <c:idx val="0"/>
          <c:order val="0"/>
          <c:tx>
            <c:v>Series 1</c:v>
          </c:tx>
          <c:spPr>
            <a:ln w="25400"/>
          </c:spPr>
          <c:dPt>
            <c:idx val="0"/>
            <c:bubble3D val="0"/>
            <c:spPr>
              <a:solidFill>
                <a:srgbClr val="5B7B80"/>
              </a:solidFill>
              <a:ln w="25400">
                <a:solidFill>
                  <a:schemeClr val="lt1"/>
                </a:solidFill>
              </a:ln>
              <a:effectLst/>
            </c:spPr>
            <c:extLst>
              <c:ext xmlns:c16="http://schemas.microsoft.com/office/drawing/2014/chart" uri="{C3380CC4-5D6E-409C-BE32-E72D297353CC}">
                <c16:uniqueId val="{00000001-31A0-4F11-B97B-168BB26274A5}"/>
              </c:ext>
            </c:extLst>
          </c:dPt>
          <c:dPt>
            <c:idx val="1"/>
            <c:bubble3D val="0"/>
            <c:spPr>
              <a:solidFill>
                <a:srgbClr val="D66228"/>
              </a:solidFill>
              <a:ln w="25400">
                <a:solidFill>
                  <a:schemeClr val="lt1"/>
                </a:solidFill>
              </a:ln>
              <a:effectLst/>
            </c:spPr>
            <c:extLst>
              <c:ext xmlns:c16="http://schemas.microsoft.com/office/drawing/2014/chart" uri="{C3380CC4-5D6E-409C-BE32-E72D297353CC}">
                <c16:uniqueId val="{00000003-31A0-4F11-B97B-168BB26274A5}"/>
              </c:ext>
            </c:extLst>
          </c:dPt>
          <c:dLbls>
            <c:dLbl>
              <c:idx val="0"/>
              <c:numFmt formatCode="0.0&quot;% &quot;\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A0-4F11-B97B-168BB26274A5}"/>
                </c:ext>
              </c:extLst>
            </c:dLbl>
            <c:dLbl>
              <c:idx val="1"/>
              <c:numFmt formatCode="0.0&quot;% &quot;\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A0-4F11-B97B-168BB26274A5}"/>
                </c:ext>
              </c:extLst>
            </c:dLbl>
            <c:numFmt formatCode="0.0&quot;% &quot;\ "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SAS_Output!$A$136:$A$137</c:f>
              <c:strCache>
                <c:ptCount val="2"/>
                <c:pt idx="0">
                  <c:v>Yes</c:v>
                </c:pt>
                <c:pt idx="1">
                  <c:v>No</c:v>
                </c:pt>
              </c:strCache>
            </c:strRef>
          </c:cat>
          <c:val>
            <c:numRef>
              <c:f>SAS_Output!$C$148:$C$149</c:f>
              <c:numCache>
                <c:formatCode>General</c:formatCode>
                <c:ptCount val="2"/>
                <c:pt idx="0">
                  <c:v>74.47</c:v>
                </c:pt>
                <c:pt idx="1">
                  <c:v>25.53</c:v>
                </c:pt>
              </c:numCache>
            </c:numRef>
          </c:val>
          <c:extLst>
            <c:ext xmlns:c16="http://schemas.microsoft.com/office/drawing/2014/chart" uri="{C3380CC4-5D6E-409C-BE32-E72D297353CC}">
              <c16:uniqueId val="{00000004-31A0-4F11-B97B-168BB26274A5}"/>
            </c:ext>
          </c:extLst>
        </c:ser>
        <c:dLbls>
          <c:showLegendKey val="0"/>
          <c:showVal val="1"/>
          <c:showCatName val="0"/>
          <c:showSerName val="0"/>
          <c:showPercent val="0"/>
          <c:showBubbleSize val="0"/>
          <c:showLeaderLines val="0"/>
        </c:dLbls>
        <c:firstSliceAng val="137"/>
      </c:pieChart>
      <c:spPr>
        <a:noFill/>
        <a:ln>
          <a:noFill/>
        </a:ln>
        <a:effectLst/>
      </c:spPr>
    </c:plotArea>
    <c:plotVisOnly val="0"/>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6163877952756"/>
          <c:y val="4.2734555453651783E-2"/>
          <c:w val="0.79243165190972265"/>
          <c:h val="0.81072951267356175"/>
        </c:manualLayout>
      </c:layout>
      <c:pieChart>
        <c:varyColors val="1"/>
        <c:ser>
          <c:idx val="0"/>
          <c:order val="0"/>
          <c:tx>
            <c:v>Series 1</c:v>
          </c:tx>
          <c:spPr>
            <a:ln w="22225"/>
          </c:spPr>
          <c:dPt>
            <c:idx val="0"/>
            <c:bubble3D val="0"/>
            <c:spPr>
              <a:solidFill>
                <a:srgbClr val="5B7B80"/>
              </a:solidFill>
              <a:ln w="22225">
                <a:solidFill>
                  <a:schemeClr val="lt1"/>
                </a:solidFill>
              </a:ln>
              <a:effectLst/>
            </c:spPr>
            <c:extLst>
              <c:ext xmlns:c16="http://schemas.microsoft.com/office/drawing/2014/chart" uri="{C3380CC4-5D6E-409C-BE32-E72D297353CC}">
                <c16:uniqueId val="{00000001-FD2C-4203-BE36-BB2C45D7BE74}"/>
              </c:ext>
            </c:extLst>
          </c:dPt>
          <c:dPt>
            <c:idx val="1"/>
            <c:bubble3D val="0"/>
            <c:spPr>
              <a:solidFill>
                <a:srgbClr val="D66228"/>
              </a:solidFill>
              <a:ln w="22225">
                <a:solidFill>
                  <a:schemeClr val="lt1"/>
                </a:solidFill>
              </a:ln>
              <a:effectLst/>
            </c:spPr>
            <c:extLst>
              <c:ext xmlns:c16="http://schemas.microsoft.com/office/drawing/2014/chart" uri="{C3380CC4-5D6E-409C-BE32-E72D297353CC}">
                <c16:uniqueId val="{00000003-FD2C-4203-BE36-BB2C45D7BE74}"/>
              </c:ext>
            </c:extLst>
          </c:dPt>
          <c:dLbls>
            <c:dLbl>
              <c:idx val="0"/>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2C-4203-BE36-BB2C45D7BE74}"/>
                </c:ext>
              </c:extLst>
            </c:dLbl>
            <c:numFmt formatCode="0.0&quot;% &quot;\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SAS_Output!$A$136:$A$137</c:f>
              <c:strCache>
                <c:ptCount val="2"/>
                <c:pt idx="0">
                  <c:v>Yes</c:v>
                </c:pt>
                <c:pt idx="1">
                  <c:v>No</c:v>
                </c:pt>
              </c:strCache>
            </c:strRef>
          </c:cat>
          <c:val>
            <c:numRef>
              <c:f>SAS_Output!$C$136:$C$137</c:f>
              <c:numCache>
                <c:formatCode>General</c:formatCode>
                <c:ptCount val="2"/>
                <c:pt idx="0">
                  <c:v>47.92</c:v>
                </c:pt>
                <c:pt idx="1">
                  <c:v>52.08</c:v>
                </c:pt>
              </c:numCache>
            </c:numRef>
          </c:val>
          <c:extLst>
            <c:ext xmlns:c16="http://schemas.microsoft.com/office/drawing/2014/chart" uri="{C3380CC4-5D6E-409C-BE32-E72D297353CC}">
              <c16:uniqueId val="{00000004-FD2C-4203-BE36-BB2C45D7BE74}"/>
            </c:ext>
          </c:extLst>
        </c:ser>
        <c:dLbls>
          <c:showLegendKey val="0"/>
          <c:showVal val="1"/>
          <c:showCatName val="0"/>
          <c:showSerName val="0"/>
          <c:showPercent val="0"/>
          <c:showBubbleSize val="0"/>
          <c:showLeaderLines val="0"/>
        </c:dLbls>
        <c:firstSliceAng val="185"/>
      </c:pieChart>
      <c:spPr>
        <a:noFill/>
        <a:ln>
          <a:noFill/>
        </a:ln>
        <a:effectLst/>
      </c:spPr>
    </c:plotArea>
    <c:plotVisOnly val="0"/>
    <c:dispBlanksAs val="zero"/>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5498369354981"/>
          <c:y val="2.2837634066884025E-2"/>
          <c:w val="0.80044122775812565"/>
          <c:h val="0.84252542918641304"/>
        </c:manualLayout>
      </c:layout>
      <c:pieChart>
        <c:varyColors val="1"/>
        <c:ser>
          <c:idx val="0"/>
          <c:order val="0"/>
          <c:tx>
            <c:v>Series 1</c:v>
          </c:tx>
          <c:spPr>
            <a:solidFill>
              <a:srgbClr val="D66228"/>
            </a:solidFill>
            <a:ln w="22225"/>
          </c:spPr>
          <c:dPt>
            <c:idx val="0"/>
            <c:bubble3D val="0"/>
            <c:spPr>
              <a:solidFill>
                <a:srgbClr val="5B7B80"/>
              </a:solidFill>
              <a:ln w="22225">
                <a:solidFill>
                  <a:schemeClr val="lt1"/>
                </a:solidFill>
              </a:ln>
              <a:effectLst/>
            </c:spPr>
            <c:extLst>
              <c:ext xmlns:c16="http://schemas.microsoft.com/office/drawing/2014/chart" uri="{C3380CC4-5D6E-409C-BE32-E72D297353CC}">
                <c16:uniqueId val="{00000001-B724-4669-81C1-7C2D2C246BD9}"/>
              </c:ext>
            </c:extLst>
          </c:dPt>
          <c:dPt>
            <c:idx val="1"/>
            <c:bubble3D val="0"/>
            <c:spPr>
              <a:solidFill>
                <a:srgbClr val="D66228"/>
              </a:solidFill>
              <a:ln w="22225">
                <a:solidFill>
                  <a:schemeClr val="lt1"/>
                </a:solidFill>
              </a:ln>
              <a:effectLst/>
            </c:spPr>
            <c:extLst>
              <c:ext xmlns:c16="http://schemas.microsoft.com/office/drawing/2014/chart" uri="{C3380CC4-5D6E-409C-BE32-E72D297353CC}">
                <c16:uniqueId val="{00000003-B724-4669-81C1-7C2D2C246BD9}"/>
              </c:ext>
            </c:extLst>
          </c:dPt>
          <c:dLbls>
            <c:dLbl>
              <c:idx val="1"/>
              <c:layout>
                <c:manualLayout>
                  <c:x val="-0.18847559984205514"/>
                  <c:y val="-1.321611925835216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724-4669-81C1-7C2D2C246BD9}"/>
                </c:ext>
              </c:extLst>
            </c:dLbl>
            <c:numFmt formatCode="0.0&quot;% &quot;\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SAS_Output!$A$136:$A$137</c:f>
              <c:strCache>
                <c:ptCount val="2"/>
                <c:pt idx="0">
                  <c:v>Yes</c:v>
                </c:pt>
                <c:pt idx="1">
                  <c:v>No</c:v>
                </c:pt>
              </c:strCache>
            </c:strRef>
          </c:cat>
          <c:val>
            <c:numRef>
              <c:f>SAS_Output!$C$142:$C$143</c:f>
              <c:numCache>
                <c:formatCode>General</c:formatCode>
                <c:ptCount val="2"/>
                <c:pt idx="0">
                  <c:v>87.5</c:v>
                </c:pt>
                <c:pt idx="1">
                  <c:v>12.5</c:v>
                </c:pt>
              </c:numCache>
            </c:numRef>
          </c:val>
          <c:extLst>
            <c:ext xmlns:c16="http://schemas.microsoft.com/office/drawing/2014/chart" uri="{C3380CC4-5D6E-409C-BE32-E72D297353CC}">
              <c16:uniqueId val="{00000004-B724-4669-81C1-7C2D2C246BD9}"/>
            </c:ext>
          </c:extLst>
        </c:ser>
        <c:dLbls>
          <c:showLegendKey val="0"/>
          <c:showVal val="1"/>
          <c:showCatName val="0"/>
          <c:showSerName val="0"/>
          <c:showPercent val="0"/>
          <c:showBubbleSize val="0"/>
          <c:showLeaderLines val="0"/>
        </c:dLbls>
        <c:firstSliceAng val="115"/>
      </c:pieChart>
      <c:spPr>
        <a:noFill/>
        <a:ln>
          <a:noFill/>
        </a:ln>
        <a:effectLst/>
      </c:spPr>
    </c:plotArea>
    <c:plotVisOnly val="0"/>
    <c:dispBlanksAs val="zero"/>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910A9-15CD-4C2F-99A8-06EF5F8E0ACD}" type="slidenum">
              <a:rPr lang="en-US" smtClean="0"/>
              <a:pPr/>
              <a:t>2</a:t>
            </a:fld>
            <a:endParaRPr lang="en-US"/>
          </a:p>
        </p:txBody>
      </p:sp>
    </p:spTree>
    <p:extLst>
      <p:ext uri="{BB962C8B-B14F-4D97-AF65-F5344CB8AC3E}">
        <p14:creationId xmlns:p14="http://schemas.microsoft.com/office/powerpoint/2010/main" val="311126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de8cd76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de8cd760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de8cd76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de8cd76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de8cd760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de8cd760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de8cd760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de8cd760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de8cd760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de8cd760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de8cd760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de8cd760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CE05-1760-CFE0-74E8-B36CF80B3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A96E3-C397-4C84-0D76-4D513DEDE1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94AE55-38E3-4361-6F2C-6A88B95CD1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past decade, huge increase in political salience of housing affordability, recognition that limited housing supply is a persistent problem. </a:t>
            </a:r>
          </a:p>
        </p:txBody>
      </p:sp>
      <p:sp>
        <p:nvSpPr>
          <p:cNvPr id="4" name="Slide Number Placeholder 3">
            <a:extLst>
              <a:ext uri="{FF2B5EF4-FFF2-40B4-BE49-F238E27FC236}">
                <a16:creationId xmlns:a16="http://schemas.microsoft.com/office/drawing/2014/main" id="{F4D2F0A1-7ED8-AEF9-042C-D9D0ABD1D4AC}"/>
              </a:ext>
            </a:extLst>
          </p:cNvPr>
          <p:cNvSpPr>
            <a:spLocks noGrp="1"/>
          </p:cNvSpPr>
          <p:nvPr>
            <p:ph type="sldNum" sz="quarter" idx="5"/>
          </p:nvPr>
        </p:nvSpPr>
        <p:spPr/>
        <p:txBody>
          <a:bodyPr/>
          <a:lstStyle/>
          <a:p>
            <a:fld id="{C69910A9-15CD-4C2F-99A8-06EF5F8E0ACD}" type="slidenum">
              <a:rPr lang="en-US" smtClean="0"/>
              <a:pPr/>
              <a:t>3</a:t>
            </a:fld>
            <a:endParaRPr lang="en-US"/>
          </a:p>
        </p:txBody>
      </p:sp>
    </p:spTree>
    <p:extLst>
      <p:ext uri="{BB962C8B-B14F-4D97-AF65-F5344CB8AC3E}">
        <p14:creationId xmlns:p14="http://schemas.microsoft.com/office/powerpoint/2010/main" val="293499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Limited knowledge/understanding of zoning &amp; development finance among state &amp; local elected officials is a huge constraint. Even well-meaning legislators often don’t know the “right” policy changes to make. </a:t>
            </a:r>
          </a:p>
        </p:txBody>
      </p:sp>
      <p:sp>
        <p:nvSpPr>
          <p:cNvPr id="4" name="Slide Number Placeholder 3"/>
          <p:cNvSpPr>
            <a:spLocks noGrp="1"/>
          </p:cNvSpPr>
          <p:nvPr>
            <p:ph type="sldNum" sz="quarter" idx="5"/>
          </p:nvPr>
        </p:nvSpPr>
        <p:spPr/>
        <p:txBody>
          <a:bodyPr/>
          <a:lstStyle/>
          <a:p>
            <a:fld id="{C69910A9-15CD-4C2F-99A8-06EF5F8E0ACD}" type="slidenum">
              <a:rPr lang="en-US" smtClean="0"/>
              <a:pPr/>
              <a:t>4</a:t>
            </a:fld>
            <a:endParaRPr lang="en-US"/>
          </a:p>
        </p:txBody>
      </p:sp>
    </p:spTree>
    <p:extLst>
      <p:ext uri="{BB962C8B-B14F-4D97-AF65-F5344CB8AC3E}">
        <p14:creationId xmlns:p14="http://schemas.microsoft.com/office/powerpoint/2010/main" val="231891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a:extLst>
            <a:ext uri="{FF2B5EF4-FFF2-40B4-BE49-F238E27FC236}">
              <a16:creationId xmlns:a16="http://schemas.microsoft.com/office/drawing/2014/main" id="{81587682-AC51-CE99-55A4-6122AC006648}"/>
            </a:ext>
          </a:extLst>
        </p:cNvPr>
        <p:cNvGrpSpPr/>
        <p:nvPr/>
      </p:nvGrpSpPr>
      <p:grpSpPr>
        <a:xfrm>
          <a:off x="0" y="0"/>
          <a:ext cx="0" cy="0"/>
          <a:chOff x="0" y="0"/>
          <a:chExt cx="0" cy="0"/>
        </a:xfrm>
      </p:grpSpPr>
      <p:sp>
        <p:nvSpPr>
          <p:cNvPr id="559" name="Google Shape;559;p67:notes">
            <a:extLst>
              <a:ext uri="{FF2B5EF4-FFF2-40B4-BE49-F238E27FC236}">
                <a16:creationId xmlns:a16="http://schemas.microsoft.com/office/drawing/2014/main" id="{51786CB2-0CD9-5D02-E409-52D65F84A7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67:notes">
            <a:extLst>
              <a:ext uri="{FF2B5EF4-FFF2-40B4-BE49-F238E27FC236}">
                <a16:creationId xmlns:a16="http://schemas.microsoft.com/office/drawing/2014/main" id="{28AABA9C-E34A-C8A5-5357-09E82A29E7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1" name="Google Shape;561;p67:notes">
            <a:extLst>
              <a:ext uri="{FF2B5EF4-FFF2-40B4-BE49-F238E27FC236}">
                <a16:creationId xmlns:a16="http://schemas.microsoft.com/office/drawing/2014/main" id="{6D76D5AA-ED4E-A06A-FD3B-EE01C34CBB8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89723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1C2AA-2008-6B7D-7107-2D097C53A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B8A10-9AB0-E287-FB0A-749CB2CC71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7C532A-BC21-2DAF-3B1A-79EB4CA28011}"/>
              </a:ext>
            </a:extLst>
          </p:cNvPr>
          <p:cNvSpPr>
            <a:spLocks noGrp="1"/>
          </p:cNvSpPr>
          <p:nvPr>
            <p:ph type="body" idx="1"/>
          </p:nvPr>
        </p:nvSpPr>
        <p:spPr/>
        <p:txBody>
          <a:bodyPr/>
          <a:lstStyle/>
          <a:p>
            <a:r>
              <a:rPr lang="en-US" dirty="0"/>
              <a:t>Political considerations may constrain the most effective policy (e.g. big fiscal sticks targeted at expensive localities that fail to build housing may be harder to pass or to enforce than statewide legalization </a:t>
            </a:r>
            <a:r>
              <a:rPr lang="en-US"/>
              <a:t>of ADUs). </a:t>
            </a:r>
            <a:endParaRPr lang="en-US" dirty="0"/>
          </a:p>
        </p:txBody>
      </p:sp>
      <p:sp>
        <p:nvSpPr>
          <p:cNvPr id="4" name="Slide Number Placeholder 3">
            <a:extLst>
              <a:ext uri="{FF2B5EF4-FFF2-40B4-BE49-F238E27FC236}">
                <a16:creationId xmlns:a16="http://schemas.microsoft.com/office/drawing/2014/main" id="{AE771B12-35CC-53EB-689F-B1C7D07653AB}"/>
              </a:ext>
            </a:extLst>
          </p:cNvPr>
          <p:cNvSpPr>
            <a:spLocks noGrp="1"/>
          </p:cNvSpPr>
          <p:nvPr>
            <p:ph type="sldNum" sz="quarter" idx="5"/>
          </p:nvPr>
        </p:nvSpPr>
        <p:spPr/>
        <p:txBody>
          <a:bodyPr/>
          <a:lstStyle/>
          <a:p>
            <a:fld id="{C69910A9-15CD-4C2F-99A8-06EF5F8E0ACD}" type="slidenum">
              <a:rPr lang="en-US" smtClean="0"/>
              <a:pPr/>
              <a:t>6</a:t>
            </a:fld>
            <a:endParaRPr lang="en-US"/>
          </a:p>
        </p:txBody>
      </p:sp>
    </p:spTree>
    <p:extLst>
      <p:ext uri="{BB962C8B-B14F-4D97-AF65-F5344CB8AC3E}">
        <p14:creationId xmlns:p14="http://schemas.microsoft.com/office/powerpoint/2010/main" val="232432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910A9-15CD-4C2F-99A8-06EF5F8E0ACD}" type="slidenum">
              <a:rPr lang="en-US" smtClean="0"/>
              <a:pPr/>
              <a:t>7</a:t>
            </a:fld>
            <a:endParaRPr lang="en-US"/>
          </a:p>
        </p:txBody>
      </p:sp>
    </p:spTree>
    <p:extLst>
      <p:ext uri="{BB962C8B-B14F-4D97-AF65-F5344CB8AC3E}">
        <p14:creationId xmlns:p14="http://schemas.microsoft.com/office/powerpoint/2010/main" val="99683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de8cd7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de8cd76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de8cd76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de8cd76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19" b="0" i="0">
                <a:solidFill>
                  <a:srgbClr val="3333B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585"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5" name="Holder 5"/>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6" name="Holder 6"/>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358675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86255" y="45688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3EA2CF-AEF5-4E3D-861E-DEF026866134}" type="datetime1">
              <a:rPr lang="en-US" smtClean="0"/>
              <a:pPr/>
              <a:t>5/28/25</a:t>
            </a:fld>
            <a:endParaRPr lang="en-US"/>
          </a:p>
        </p:txBody>
      </p:sp>
      <p:sp>
        <p:nvSpPr>
          <p:cNvPr id="5" name="Footer Placeholder 4"/>
          <p:cNvSpPr>
            <a:spLocks noGrp="1"/>
          </p:cNvSpPr>
          <p:nvPr>
            <p:ph type="ftr" sz="quarter" idx="11"/>
          </p:nvPr>
        </p:nvSpPr>
        <p:spPr>
          <a:xfrm>
            <a:off x="3053255" y="457960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p>
        </p:txBody>
      </p:sp>
      <p:sp>
        <p:nvSpPr>
          <p:cNvPr id="6" name="Slide Number Placeholder 5"/>
          <p:cNvSpPr>
            <a:spLocks noGrp="1"/>
          </p:cNvSpPr>
          <p:nvPr>
            <p:ph type="sldNum" sz="quarter" idx="12"/>
          </p:nvPr>
        </p:nvSpPr>
        <p:spPr>
          <a:xfrm>
            <a:off x="8125616" y="4584111"/>
            <a:ext cx="548700" cy="393600"/>
          </a:xfrm>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325844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3" name="Holder 3"/>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4" name="Holder 4"/>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251048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8C4388-976E-4167-985B-F17BBB957075}" type="datetime1">
              <a:rPr lang="en-US" smtClean="0"/>
              <a:t>5/28/25</a:t>
            </a:fld>
            <a:endParaRPr lang="en-US"/>
          </a:p>
        </p:txBody>
      </p:sp>
      <p:sp>
        <p:nvSpPr>
          <p:cNvPr id="5" name="Footer Placeholder 4"/>
          <p:cNvSpPr>
            <a:spLocks noGrp="1"/>
          </p:cNvSpPr>
          <p:nvPr>
            <p:ph type="ftr" sz="quarter" idx="11"/>
          </p:nvPr>
        </p:nvSpPr>
        <p:spPr/>
        <p:txBody>
          <a:bodyPr/>
          <a:lstStyle/>
          <a:p>
            <a:r>
              <a:rPr lang="en-US"/>
              <a:t>Unlocking housing capacity</a:t>
            </a:r>
          </a:p>
        </p:txBody>
      </p:sp>
      <p:sp>
        <p:nvSpPr>
          <p:cNvPr id="6" name="Slide Number Placeholder 5"/>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2588017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00B26-B4F2-43B7-9402-CBEFCDD5F67A}" type="datetime1">
              <a:rPr lang="en-US" smtClean="0"/>
              <a:t>5/28/25</a:t>
            </a:fld>
            <a:endParaRPr lang="en-US"/>
          </a:p>
        </p:txBody>
      </p:sp>
      <p:sp>
        <p:nvSpPr>
          <p:cNvPr id="5" name="Footer Placeholder 4"/>
          <p:cNvSpPr>
            <a:spLocks noGrp="1"/>
          </p:cNvSpPr>
          <p:nvPr>
            <p:ph type="ftr" sz="quarter" idx="11"/>
          </p:nvPr>
        </p:nvSpPr>
        <p:spPr/>
        <p:txBody>
          <a:bodyPr/>
          <a:lstStyle/>
          <a:p>
            <a:r>
              <a:rPr lang="en-US"/>
              <a:t>Unlocking housing capacity</a:t>
            </a:r>
          </a:p>
        </p:txBody>
      </p:sp>
      <p:sp>
        <p:nvSpPr>
          <p:cNvPr id="6" name="Slide Number Placeholder 5"/>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281192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E2E75-9980-45F4-AF69-A536952D33E4}" type="datetime1">
              <a:rPr lang="en-US" smtClean="0"/>
              <a:t>5/28/25</a:t>
            </a:fld>
            <a:endParaRPr lang="en-US"/>
          </a:p>
        </p:txBody>
      </p:sp>
      <p:sp>
        <p:nvSpPr>
          <p:cNvPr id="5" name="Footer Placeholder 4"/>
          <p:cNvSpPr>
            <a:spLocks noGrp="1"/>
          </p:cNvSpPr>
          <p:nvPr>
            <p:ph type="ftr" sz="quarter" idx="11"/>
          </p:nvPr>
        </p:nvSpPr>
        <p:spPr/>
        <p:txBody>
          <a:bodyPr/>
          <a:lstStyle/>
          <a:p>
            <a:r>
              <a:rPr lang="en-US"/>
              <a:t>Unlocking housing capacity</a:t>
            </a:r>
          </a:p>
        </p:txBody>
      </p:sp>
      <p:sp>
        <p:nvSpPr>
          <p:cNvPr id="6" name="Slide Number Placeholder 5"/>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1237822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3BD7C4-E871-42DF-8DDC-C1E6F65C0B28}" type="datetime1">
              <a:rPr lang="en-US" smtClean="0"/>
              <a:t>5/28/25</a:t>
            </a:fld>
            <a:endParaRPr lang="en-US"/>
          </a:p>
        </p:txBody>
      </p:sp>
      <p:sp>
        <p:nvSpPr>
          <p:cNvPr id="6" name="Footer Placeholder 5"/>
          <p:cNvSpPr>
            <a:spLocks noGrp="1"/>
          </p:cNvSpPr>
          <p:nvPr>
            <p:ph type="ftr" sz="quarter" idx="11"/>
          </p:nvPr>
        </p:nvSpPr>
        <p:spPr/>
        <p:txBody>
          <a:bodyPr/>
          <a:lstStyle/>
          <a:p>
            <a:r>
              <a:rPr lang="en-US"/>
              <a:t>Unlocking housing capacity</a:t>
            </a:r>
          </a:p>
        </p:txBody>
      </p:sp>
      <p:sp>
        <p:nvSpPr>
          <p:cNvPr id="7" name="Slide Number Placeholder 6"/>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157141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19" b="0" i="0">
                <a:solidFill>
                  <a:srgbClr val="3333B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585"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567893" y="3145751"/>
            <a:ext cx="784225" cy="93980"/>
          </a:xfrm>
          <a:prstGeom prst="rect">
            <a:avLst/>
          </a:prstGeom>
        </p:spPr>
        <p:txBody>
          <a:bodyPr wrap="square" lIns="0" tIns="0" rIns="0" bIns="0">
            <a:spAutoFit/>
          </a:bodyPr>
          <a:lstStyle>
            <a:defPPr>
              <a:defRPr kern="0"/>
            </a:defPPr>
            <a:lvl1pPr>
              <a:defRPr sz="550" b="0" i="0">
                <a:solidFill>
                  <a:schemeClr val="bg1"/>
                </a:solidFill>
                <a:latin typeface="Bookman Old Style"/>
                <a:cs typeface="Bookman Old Style"/>
              </a:defRPr>
            </a:lvl1pPr>
          </a:lstStyle>
          <a:p>
            <a:pPr marL="20131">
              <a:lnSpc>
                <a:spcPts val="999"/>
              </a:lnSpc>
            </a:pPr>
            <a:r>
              <a:rPr lang="en-US" spc="-10"/>
              <a:t>Howard,</a:t>
            </a:r>
            <a:r>
              <a:rPr lang="en-US" spc="30"/>
              <a:t> </a:t>
            </a:r>
            <a:r>
              <a:rPr lang="en-US"/>
              <a:t>Wang,</a:t>
            </a:r>
            <a:r>
              <a:rPr lang="en-US" spc="35"/>
              <a:t> </a:t>
            </a:r>
            <a:r>
              <a:rPr lang="en-US" spc="-10"/>
              <a:t>Zhang</a:t>
            </a:r>
            <a:endParaRPr lang="en-US" spc="-16" dirty="0"/>
          </a:p>
        </p:txBody>
      </p:sp>
      <p:sp>
        <p:nvSpPr>
          <p:cNvPr id="5" name="Holder 5"/>
          <p:cNvSpPr>
            <a:spLocks noGrp="1"/>
          </p:cNvSpPr>
          <p:nvPr>
            <p:ph type="dt" sz="half" idx="6"/>
          </p:nvPr>
        </p:nvSpPr>
        <p:spPr>
          <a:xfrm>
            <a:off x="4547120" y="3145751"/>
            <a:ext cx="357504" cy="93980"/>
          </a:xfrm>
          <a:prstGeom prst="rect">
            <a:avLst/>
          </a:prstGeom>
        </p:spPr>
        <p:txBody>
          <a:bodyPr wrap="square" lIns="0" tIns="0" rIns="0" bIns="0">
            <a:spAutoFit/>
          </a:bodyPr>
          <a:lstStyle>
            <a:defPPr>
              <a:defRPr kern="0"/>
            </a:defPPr>
            <a:lvl1pPr>
              <a:defRPr sz="550" b="0" i="0">
                <a:solidFill>
                  <a:schemeClr val="tx1"/>
                </a:solidFill>
                <a:latin typeface="Bookman Old Style"/>
                <a:cs typeface="Bookman Old Style"/>
              </a:defRPr>
            </a:lvl1pPr>
          </a:lstStyle>
          <a:p>
            <a:pPr marL="20131">
              <a:lnSpc>
                <a:spcPts val="999"/>
              </a:lnSpc>
            </a:pPr>
            <a:r>
              <a:rPr lang="en-US"/>
              <a:t>May</a:t>
            </a:r>
            <a:r>
              <a:rPr lang="en-US" spc="20"/>
              <a:t> </a:t>
            </a:r>
            <a:r>
              <a:rPr lang="en-US" spc="-20"/>
              <a:t>2025</a:t>
            </a:r>
            <a:endParaRPr lang="en-US" spc="-32" dirty="0"/>
          </a:p>
        </p:txBody>
      </p:sp>
      <p:sp>
        <p:nvSpPr>
          <p:cNvPr id="6" name="Holder 6"/>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3454486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9243D0-30AA-4AAD-BE35-DBCE5B486C5C}" type="datetime1">
              <a:rPr lang="en-US" smtClean="0"/>
              <a:t>5/28/25</a:t>
            </a:fld>
            <a:endParaRPr lang="en-US"/>
          </a:p>
        </p:txBody>
      </p:sp>
      <p:sp>
        <p:nvSpPr>
          <p:cNvPr id="8" name="Footer Placeholder 7"/>
          <p:cNvSpPr>
            <a:spLocks noGrp="1"/>
          </p:cNvSpPr>
          <p:nvPr>
            <p:ph type="ftr" sz="quarter" idx="11"/>
          </p:nvPr>
        </p:nvSpPr>
        <p:spPr/>
        <p:txBody>
          <a:bodyPr/>
          <a:lstStyle/>
          <a:p>
            <a:r>
              <a:rPr lang="en-US"/>
              <a:t>Unlocking housing capacity</a:t>
            </a:r>
          </a:p>
        </p:txBody>
      </p:sp>
      <p:sp>
        <p:nvSpPr>
          <p:cNvPr id="9" name="Slide Number Placeholder 8"/>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3875810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DAB22-5F24-4097-92DF-3BC55D5685B5}" type="datetime1">
              <a:rPr lang="en-US" smtClean="0"/>
              <a:t>5/28/25</a:t>
            </a:fld>
            <a:endParaRPr lang="en-US"/>
          </a:p>
        </p:txBody>
      </p:sp>
      <p:sp>
        <p:nvSpPr>
          <p:cNvPr id="4" name="Footer Placeholder 3"/>
          <p:cNvSpPr>
            <a:spLocks noGrp="1"/>
          </p:cNvSpPr>
          <p:nvPr>
            <p:ph type="ftr" sz="quarter" idx="11"/>
          </p:nvPr>
        </p:nvSpPr>
        <p:spPr/>
        <p:txBody>
          <a:bodyPr/>
          <a:lstStyle/>
          <a:p>
            <a:r>
              <a:rPr lang="en-US"/>
              <a:t>Unlocking housing capacity</a:t>
            </a:r>
          </a:p>
        </p:txBody>
      </p:sp>
      <p:sp>
        <p:nvSpPr>
          <p:cNvPr id="5" name="Slide Number Placeholder 4"/>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189338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5DCBE-E423-47CF-BF7E-B6D4AEAC4D84}" type="datetime1">
              <a:rPr lang="en-US" smtClean="0"/>
              <a:t>5/28/25</a:t>
            </a:fld>
            <a:endParaRPr lang="en-US"/>
          </a:p>
        </p:txBody>
      </p:sp>
      <p:sp>
        <p:nvSpPr>
          <p:cNvPr id="3" name="Footer Placeholder 2"/>
          <p:cNvSpPr>
            <a:spLocks noGrp="1"/>
          </p:cNvSpPr>
          <p:nvPr>
            <p:ph type="ftr" sz="quarter" idx="11"/>
          </p:nvPr>
        </p:nvSpPr>
        <p:spPr/>
        <p:txBody>
          <a:bodyPr/>
          <a:lstStyle/>
          <a:p>
            <a:r>
              <a:rPr lang="en-US"/>
              <a:t>Unlocking housing capacity</a:t>
            </a:r>
          </a:p>
        </p:txBody>
      </p:sp>
      <p:sp>
        <p:nvSpPr>
          <p:cNvPr id="4" name="Slide Number Placeholder 3"/>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836676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7DDC5CF-ECDC-47DA-A197-5BDAACFD337D}" type="datetime1">
              <a:rPr lang="en-US" smtClean="0"/>
              <a:t>5/28/25</a:t>
            </a:fld>
            <a:endParaRPr lang="en-US"/>
          </a:p>
        </p:txBody>
      </p:sp>
      <p:sp>
        <p:nvSpPr>
          <p:cNvPr id="6" name="Footer Placeholder 5"/>
          <p:cNvSpPr>
            <a:spLocks noGrp="1"/>
          </p:cNvSpPr>
          <p:nvPr>
            <p:ph type="ftr" sz="quarter" idx="11"/>
          </p:nvPr>
        </p:nvSpPr>
        <p:spPr/>
        <p:txBody>
          <a:bodyPr/>
          <a:lstStyle/>
          <a:p>
            <a:r>
              <a:rPr lang="en-US"/>
              <a:t>Unlocking housing capacity</a:t>
            </a:r>
          </a:p>
        </p:txBody>
      </p:sp>
      <p:sp>
        <p:nvSpPr>
          <p:cNvPr id="7" name="Slide Number Placeholder 6"/>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1576380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00D215-0C01-4C32-91E8-D9F82DE73B90}" type="datetime1">
              <a:rPr lang="en-US" smtClean="0"/>
              <a:t>5/28/25</a:t>
            </a:fld>
            <a:endParaRPr lang="en-US"/>
          </a:p>
        </p:txBody>
      </p:sp>
      <p:sp>
        <p:nvSpPr>
          <p:cNvPr id="6" name="Footer Placeholder 5"/>
          <p:cNvSpPr>
            <a:spLocks noGrp="1"/>
          </p:cNvSpPr>
          <p:nvPr>
            <p:ph type="ftr" sz="quarter" idx="11"/>
          </p:nvPr>
        </p:nvSpPr>
        <p:spPr/>
        <p:txBody>
          <a:bodyPr/>
          <a:lstStyle/>
          <a:p>
            <a:r>
              <a:rPr lang="en-US"/>
              <a:t>Unlocking housing capacity</a:t>
            </a:r>
          </a:p>
        </p:txBody>
      </p:sp>
      <p:sp>
        <p:nvSpPr>
          <p:cNvPr id="7" name="Slide Number Placeholder 6"/>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167444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6915B-373F-4CE1-A840-D7BD06F475F9}" type="datetime1">
              <a:rPr lang="en-US" smtClean="0"/>
              <a:t>5/28/25</a:t>
            </a:fld>
            <a:endParaRPr lang="en-US"/>
          </a:p>
        </p:txBody>
      </p:sp>
      <p:sp>
        <p:nvSpPr>
          <p:cNvPr id="5" name="Footer Placeholder 4"/>
          <p:cNvSpPr>
            <a:spLocks noGrp="1"/>
          </p:cNvSpPr>
          <p:nvPr>
            <p:ph type="ftr" sz="quarter" idx="11"/>
          </p:nvPr>
        </p:nvSpPr>
        <p:spPr/>
        <p:txBody>
          <a:bodyPr/>
          <a:lstStyle/>
          <a:p>
            <a:r>
              <a:rPr lang="en-US"/>
              <a:t>Unlocking housing capacity</a:t>
            </a:r>
          </a:p>
        </p:txBody>
      </p:sp>
      <p:sp>
        <p:nvSpPr>
          <p:cNvPr id="6" name="Slide Number Placeholder 5"/>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45472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1A501-9634-448E-AC8E-0678571D0280}" type="datetime1">
              <a:rPr lang="en-US" smtClean="0"/>
              <a:t>5/28/25</a:t>
            </a:fld>
            <a:endParaRPr lang="en-US"/>
          </a:p>
        </p:txBody>
      </p:sp>
      <p:sp>
        <p:nvSpPr>
          <p:cNvPr id="5" name="Footer Placeholder 4"/>
          <p:cNvSpPr>
            <a:spLocks noGrp="1"/>
          </p:cNvSpPr>
          <p:nvPr>
            <p:ph type="ftr" sz="quarter" idx="11"/>
          </p:nvPr>
        </p:nvSpPr>
        <p:spPr/>
        <p:txBody>
          <a:bodyPr/>
          <a:lstStyle/>
          <a:p>
            <a:r>
              <a:rPr lang="en-US"/>
              <a:t>Unlocking housing capacity</a:t>
            </a:r>
          </a:p>
        </p:txBody>
      </p:sp>
      <p:sp>
        <p:nvSpPr>
          <p:cNvPr id="6" name="Slide Number Placeholder 5"/>
          <p:cNvSpPr>
            <a:spLocks noGrp="1"/>
          </p:cNvSpPr>
          <p:nvPr>
            <p:ph type="sldNum" sz="quarter" idx="12"/>
          </p:nvPr>
        </p:nvSpPr>
        <p:spPr/>
        <p:txBody>
          <a:bodyPr/>
          <a:lstStyle/>
          <a:p>
            <a:fld id="{B0C4E4D8-9F32-48B9-A565-7A65177A12AA}" type="slidenum">
              <a:rPr lang="en-US" smtClean="0"/>
              <a:pPr/>
              <a:t>‹#›</a:t>
            </a:fld>
            <a:endParaRPr lang="en-US"/>
          </a:p>
        </p:txBody>
      </p:sp>
    </p:spTree>
    <p:extLst>
      <p:ext uri="{BB962C8B-B14F-4D97-AF65-F5344CB8AC3E}">
        <p14:creationId xmlns:p14="http://schemas.microsoft.com/office/powerpoint/2010/main" val="1940845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object 99">
            <a:extLst>
              <a:ext uri="{FF2B5EF4-FFF2-40B4-BE49-F238E27FC236}">
                <a16:creationId xmlns:a16="http://schemas.microsoft.com/office/drawing/2014/main" id="{2050EC36-166C-4067-BC88-EF16A3BC7267}"/>
              </a:ext>
            </a:extLst>
          </p:cNvPr>
          <p:cNvSpPr>
            <a:spLocks/>
          </p:cNvSpPr>
          <p:nvPr userDrawn="1"/>
        </p:nvSpPr>
        <p:spPr>
          <a:xfrm>
            <a:off x="0" y="2393157"/>
            <a:ext cx="9144000" cy="2750344"/>
          </a:xfrm>
          <a:custGeom>
            <a:avLst/>
            <a:gdLst/>
            <a:ahLst/>
            <a:cxnLst/>
            <a:rect l="l" t="t" r="r" b="b"/>
            <a:pathLst>
              <a:path w="13258800" h="4572000">
                <a:moveTo>
                  <a:pt x="0" y="4572000"/>
                </a:moveTo>
                <a:lnTo>
                  <a:pt x="13258800" y="4572000"/>
                </a:lnTo>
                <a:lnTo>
                  <a:pt x="13258800" y="0"/>
                </a:lnTo>
                <a:lnTo>
                  <a:pt x="0" y="0"/>
                </a:lnTo>
                <a:lnTo>
                  <a:pt x="0" y="4572000"/>
                </a:lnTo>
                <a:close/>
              </a:path>
            </a:pathLst>
          </a:custGeom>
          <a:solidFill>
            <a:srgbClr val="7298A9"/>
          </a:solidFill>
        </p:spPr>
        <p:txBody>
          <a:bodyPr wrap="square" lIns="0" tIns="0" rIns="0" bIns="0" rtlCol="0"/>
          <a:lstStyle/>
          <a:p>
            <a:endParaRPr sz="1350"/>
          </a:p>
        </p:txBody>
      </p:sp>
      <p:sp>
        <p:nvSpPr>
          <p:cNvPr id="2" name="Title 1">
            <a:extLst>
              <a:ext uri="{FF2B5EF4-FFF2-40B4-BE49-F238E27FC236}">
                <a16:creationId xmlns:a16="http://schemas.microsoft.com/office/drawing/2014/main" id="{4D1BEF13-B40D-4CF6-94AB-02096BCF1EDF}"/>
              </a:ext>
            </a:extLst>
          </p:cNvPr>
          <p:cNvSpPr>
            <a:spLocks noGrp="1"/>
          </p:cNvSpPr>
          <p:nvPr>
            <p:ph type="ctrTitle"/>
          </p:nvPr>
        </p:nvSpPr>
        <p:spPr>
          <a:xfrm>
            <a:off x="300038" y="2759276"/>
            <a:ext cx="6858000" cy="557210"/>
          </a:xfrm>
        </p:spPr>
        <p:txBody>
          <a:bodyPr anchor="b">
            <a:normAutofit/>
          </a:bodyPr>
          <a:lstStyle>
            <a:lvl1pPr algn="l">
              <a:defRPr sz="3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3EBDDAD-69EC-4DB2-9F4B-20923B663610}"/>
              </a:ext>
            </a:extLst>
          </p:cNvPr>
          <p:cNvSpPr>
            <a:spLocks noGrp="1"/>
          </p:cNvSpPr>
          <p:nvPr>
            <p:ph type="subTitle" idx="1"/>
          </p:nvPr>
        </p:nvSpPr>
        <p:spPr>
          <a:xfrm>
            <a:off x="300038" y="3464719"/>
            <a:ext cx="6858000" cy="55721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BEA770C4-5319-46C0-9204-7829B113E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350" y="400050"/>
            <a:ext cx="5829300" cy="1200150"/>
          </a:xfrm>
          <a:prstGeom prst="rect">
            <a:avLst/>
          </a:prstGeom>
        </p:spPr>
      </p:pic>
      <p:sp>
        <p:nvSpPr>
          <p:cNvPr id="9" name="object 103">
            <a:extLst>
              <a:ext uri="{FF2B5EF4-FFF2-40B4-BE49-F238E27FC236}">
                <a16:creationId xmlns:a16="http://schemas.microsoft.com/office/drawing/2014/main" id="{A31760D8-565B-4D3B-87C8-BF5089386A6B}"/>
              </a:ext>
            </a:extLst>
          </p:cNvPr>
          <p:cNvSpPr/>
          <p:nvPr userDrawn="1"/>
        </p:nvSpPr>
        <p:spPr>
          <a:xfrm>
            <a:off x="300038" y="4086225"/>
            <a:ext cx="3429000" cy="0"/>
          </a:xfrm>
          <a:custGeom>
            <a:avLst/>
            <a:gdLst/>
            <a:ahLst/>
            <a:cxnLst/>
            <a:rect l="l" t="t" r="r" b="b"/>
            <a:pathLst>
              <a:path w="4572000">
                <a:moveTo>
                  <a:pt x="0" y="0"/>
                </a:moveTo>
                <a:lnTo>
                  <a:pt x="4572000" y="0"/>
                </a:lnTo>
              </a:path>
            </a:pathLst>
          </a:custGeom>
          <a:ln w="25400">
            <a:solidFill>
              <a:srgbClr val="FFFFFF"/>
            </a:solidFill>
          </a:ln>
        </p:spPr>
        <p:txBody>
          <a:bodyPr wrap="square" lIns="0" tIns="0" rIns="0" bIns="0" rtlCol="0"/>
          <a:lstStyle/>
          <a:p>
            <a:endParaRPr sz="1350"/>
          </a:p>
        </p:txBody>
      </p:sp>
    </p:spTree>
    <p:extLst>
      <p:ext uri="{BB962C8B-B14F-4D97-AF65-F5344CB8AC3E}">
        <p14:creationId xmlns:p14="http://schemas.microsoft.com/office/powerpoint/2010/main" val="2423226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13" name="object 99">
            <a:extLst>
              <a:ext uri="{FF2B5EF4-FFF2-40B4-BE49-F238E27FC236}">
                <a16:creationId xmlns:a16="http://schemas.microsoft.com/office/drawing/2014/main" id="{961F7139-1B83-40F2-9796-03CFAD4C0FEA}"/>
              </a:ext>
            </a:extLst>
          </p:cNvPr>
          <p:cNvSpPr>
            <a:spLocks/>
          </p:cNvSpPr>
          <p:nvPr userDrawn="1"/>
        </p:nvSpPr>
        <p:spPr>
          <a:xfrm>
            <a:off x="0" y="-8434"/>
            <a:ext cx="9144000" cy="5151934"/>
          </a:xfrm>
          <a:custGeom>
            <a:avLst/>
            <a:gdLst/>
            <a:ahLst/>
            <a:cxnLst/>
            <a:rect l="l" t="t" r="r" b="b"/>
            <a:pathLst>
              <a:path w="13258800" h="4572000">
                <a:moveTo>
                  <a:pt x="0" y="4572000"/>
                </a:moveTo>
                <a:lnTo>
                  <a:pt x="13258800" y="4572000"/>
                </a:lnTo>
                <a:lnTo>
                  <a:pt x="13258800" y="0"/>
                </a:lnTo>
                <a:lnTo>
                  <a:pt x="0" y="0"/>
                </a:lnTo>
                <a:lnTo>
                  <a:pt x="0" y="4572000"/>
                </a:lnTo>
                <a:close/>
              </a:path>
            </a:pathLst>
          </a:custGeom>
          <a:solidFill>
            <a:srgbClr val="7298A9"/>
          </a:solidFill>
        </p:spPr>
        <p:txBody>
          <a:bodyPr wrap="square" lIns="0" tIns="0" rIns="0" bIns="0" rtlCol="0"/>
          <a:lstStyle/>
          <a:p>
            <a:endParaRPr sz="1350"/>
          </a:p>
        </p:txBody>
      </p:sp>
      <p:sp>
        <p:nvSpPr>
          <p:cNvPr id="2" name="Title 1">
            <a:extLst>
              <a:ext uri="{FF2B5EF4-FFF2-40B4-BE49-F238E27FC236}">
                <a16:creationId xmlns:a16="http://schemas.microsoft.com/office/drawing/2014/main" id="{FB0ED5B9-6156-41CE-93FE-AB630BF924A4}"/>
              </a:ext>
            </a:extLst>
          </p:cNvPr>
          <p:cNvSpPr>
            <a:spLocks noGrp="1"/>
          </p:cNvSpPr>
          <p:nvPr>
            <p:ph type="title" hasCustomPrompt="1"/>
          </p:nvPr>
        </p:nvSpPr>
        <p:spPr>
          <a:xfrm>
            <a:off x="628650" y="424310"/>
            <a:ext cx="7886700" cy="582216"/>
          </a:xfrm>
        </p:spPr>
        <p:txBody>
          <a:bodyPr anchor="b"/>
          <a:lstStyle>
            <a:lvl1pPr>
              <a:defRPr/>
            </a:lvl1pPr>
          </a:lstStyle>
          <a:p>
            <a:r>
              <a:rPr lang="en-US" dirty="0"/>
              <a:t>Mission Statement</a:t>
            </a:r>
          </a:p>
        </p:txBody>
      </p:sp>
      <p:sp>
        <p:nvSpPr>
          <p:cNvPr id="9" name="object 7">
            <a:extLst>
              <a:ext uri="{FF2B5EF4-FFF2-40B4-BE49-F238E27FC236}">
                <a16:creationId xmlns:a16="http://schemas.microsoft.com/office/drawing/2014/main" id="{138050B8-81A8-4345-AB04-95325FD1058B}"/>
              </a:ext>
            </a:extLst>
          </p:cNvPr>
          <p:cNvSpPr/>
          <p:nvPr userDrawn="1"/>
        </p:nvSpPr>
        <p:spPr>
          <a:xfrm flipV="1">
            <a:off x="314325" y="4477296"/>
            <a:ext cx="8515350" cy="83140"/>
          </a:xfrm>
          <a:custGeom>
            <a:avLst/>
            <a:gdLst/>
            <a:ahLst/>
            <a:cxnLst/>
            <a:rect l="l" t="t" r="r" b="b"/>
            <a:pathLst>
              <a:path w="13258800">
                <a:moveTo>
                  <a:pt x="0" y="0"/>
                </a:moveTo>
                <a:lnTo>
                  <a:pt x="13258800" y="0"/>
                </a:lnTo>
              </a:path>
            </a:pathLst>
          </a:custGeom>
          <a:ln w="12700">
            <a:solidFill>
              <a:srgbClr val="FFFFFF"/>
            </a:solidFill>
          </a:ln>
        </p:spPr>
        <p:txBody>
          <a:bodyPr wrap="square" lIns="0" tIns="0" rIns="0" bIns="0" rtlCol="0"/>
          <a:lstStyle/>
          <a:p>
            <a:endParaRPr sz="1350"/>
          </a:p>
        </p:txBody>
      </p:sp>
      <p:sp>
        <p:nvSpPr>
          <p:cNvPr id="14" name="object 8">
            <a:extLst>
              <a:ext uri="{FF2B5EF4-FFF2-40B4-BE49-F238E27FC236}">
                <a16:creationId xmlns:a16="http://schemas.microsoft.com/office/drawing/2014/main" id="{DAF64951-DBBB-4860-9DDB-C41D0F0AC4D9}"/>
              </a:ext>
            </a:extLst>
          </p:cNvPr>
          <p:cNvSpPr/>
          <p:nvPr userDrawn="1"/>
        </p:nvSpPr>
        <p:spPr>
          <a:xfrm>
            <a:off x="628650" y="1163002"/>
            <a:ext cx="7886700" cy="140018"/>
          </a:xfrm>
          <a:custGeom>
            <a:avLst/>
            <a:gdLst/>
            <a:ahLst/>
            <a:cxnLst/>
            <a:rect l="l" t="t" r="r" b="b"/>
            <a:pathLst>
              <a:path w="13258800">
                <a:moveTo>
                  <a:pt x="0" y="0"/>
                </a:moveTo>
                <a:lnTo>
                  <a:pt x="13258800" y="0"/>
                </a:lnTo>
              </a:path>
            </a:pathLst>
          </a:custGeom>
          <a:ln w="38100">
            <a:solidFill>
              <a:srgbClr val="FFFFFF"/>
            </a:solidFill>
          </a:ln>
        </p:spPr>
        <p:txBody>
          <a:bodyPr wrap="square" lIns="0" tIns="0" rIns="0" bIns="0" rtlCol="0"/>
          <a:lstStyle/>
          <a:p>
            <a:endParaRPr sz="1350"/>
          </a:p>
        </p:txBody>
      </p:sp>
      <p:sp>
        <p:nvSpPr>
          <p:cNvPr id="12" name="Text Placeholder 11">
            <a:extLst>
              <a:ext uri="{FF2B5EF4-FFF2-40B4-BE49-F238E27FC236}">
                <a16:creationId xmlns:a16="http://schemas.microsoft.com/office/drawing/2014/main" id="{66BDF1A2-3FBB-4BF6-AF59-5F96060FDD18}"/>
              </a:ext>
            </a:extLst>
          </p:cNvPr>
          <p:cNvSpPr>
            <a:spLocks noGrp="1"/>
          </p:cNvSpPr>
          <p:nvPr>
            <p:ph type="body" sz="quarter" idx="11"/>
          </p:nvPr>
        </p:nvSpPr>
        <p:spPr>
          <a:xfrm>
            <a:off x="628650" y="1410893"/>
            <a:ext cx="6553200" cy="2655094"/>
          </a:xfrm>
        </p:spPr>
        <p:txBody>
          <a:bodyPr/>
          <a:lstStyle>
            <a:lvl1pPr marL="0" indent="0">
              <a:buNone/>
              <a:defRPr>
                <a:solidFill>
                  <a:schemeClr val="tx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10" name="Picture 9">
            <a:extLst>
              <a:ext uri="{FF2B5EF4-FFF2-40B4-BE49-F238E27FC236}">
                <a16:creationId xmlns:a16="http://schemas.microsoft.com/office/drawing/2014/main" id="{C8194775-131E-4DB4-A54E-89C298EDAA4C}"/>
              </a:ext>
            </a:extLst>
          </p:cNvPr>
          <p:cNvPicPr>
            <a:picLocks noChangeAspect="1"/>
          </p:cNvPicPr>
          <p:nvPr userDrawn="1"/>
        </p:nvPicPr>
        <p:blipFill>
          <a:blip r:embed="rId2"/>
          <a:stretch>
            <a:fillRect/>
          </a:stretch>
        </p:blipFill>
        <p:spPr>
          <a:xfrm>
            <a:off x="314325" y="4749988"/>
            <a:ext cx="685800" cy="239339"/>
          </a:xfrm>
          <a:prstGeom prst="rect">
            <a:avLst/>
          </a:prstGeom>
        </p:spPr>
      </p:pic>
    </p:spTree>
    <p:extLst>
      <p:ext uri="{BB962C8B-B14F-4D97-AF65-F5344CB8AC3E}">
        <p14:creationId xmlns:p14="http://schemas.microsoft.com/office/powerpoint/2010/main" val="44847492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BBA4-4409-4511-8DD7-B9ECC3527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FB0D0-1EA6-4D1E-9257-0C0BAD0F20B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AB26176-5121-4151-B679-8AE78BB7F859}"/>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7" name="object 6">
            <a:extLst>
              <a:ext uri="{FF2B5EF4-FFF2-40B4-BE49-F238E27FC236}">
                <a16:creationId xmlns:a16="http://schemas.microsoft.com/office/drawing/2014/main" id="{B783A866-3FEC-46C3-A136-A08221BE75F0}"/>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260977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1E7F-A740-441A-8E64-989BE6A86972}"/>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A28C5BF-F9B6-4FF8-94CC-1DE63CBBDE41}"/>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9DD2340-1E7C-405C-BE32-D41C09EDD2D8}"/>
              </a:ext>
            </a:extLst>
          </p:cNvPr>
          <p:cNvSpPr>
            <a:spLocks noGrp="1"/>
          </p:cNvSpPr>
          <p:nvPr>
            <p:ph type="sldNum" sz="quarter" idx="12"/>
          </p:nvPr>
        </p:nvSpPr>
        <p:spPr/>
        <p:txBody>
          <a:bodyPr/>
          <a:lstStyle/>
          <a:p>
            <a:fld id="{FABAFD24-227F-4E47-9534-04FD20963802}" type="slidenum">
              <a:rPr lang="en-US" smtClean="0"/>
              <a:t>‹#›</a:t>
            </a:fld>
            <a:endParaRPr lang="en-US"/>
          </a:p>
        </p:txBody>
      </p:sp>
    </p:spTree>
    <p:extLst>
      <p:ext uri="{BB962C8B-B14F-4D97-AF65-F5344CB8AC3E}">
        <p14:creationId xmlns:p14="http://schemas.microsoft.com/office/powerpoint/2010/main" val="938200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D35F-E084-4F73-A1C5-E02623745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0566B-65DF-4F66-8D8F-5AD949E0CBB0}"/>
              </a:ext>
            </a:extLst>
          </p:cNvPr>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65791-C55A-48C4-8633-D06E8DB7C252}"/>
              </a:ext>
            </a:extLst>
          </p:cNvPr>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A64156-F374-4C02-8E50-17832D645AEF}"/>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8" name="object 6">
            <a:extLst>
              <a:ext uri="{FF2B5EF4-FFF2-40B4-BE49-F238E27FC236}">
                <a16:creationId xmlns:a16="http://schemas.microsoft.com/office/drawing/2014/main" id="{0386A92E-0C5A-4B4A-A91E-69FA0FAE15BC}"/>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4018788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7322-1BB8-463C-99EC-FE114FF5A4EB}"/>
              </a:ext>
            </a:extLst>
          </p:cNvPr>
          <p:cNvSpPr>
            <a:spLocks noGrp="1"/>
          </p:cNvSpPr>
          <p:nvPr>
            <p:ph type="title"/>
          </p:nvPr>
        </p:nvSpPr>
        <p:spPr>
          <a:xfrm>
            <a:off x="629841" y="273846"/>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E31A1-2F39-4E18-870C-74F4752ABF3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BEDB116-155A-4524-B8A8-88A36981ABC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80F47-C5C3-4261-BE3C-A69FF132C0BD}"/>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E5A0188-C512-4FD8-9221-9CEACBA7192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2936995-4F78-4C5F-8F45-8885BABC5E73}"/>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10" name="object 6">
            <a:extLst>
              <a:ext uri="{FF2B5EF4-FFF2-40B4-BE49-F238E27FC236}">
                <a16:creationId xmlns:a16="http://schemas.microsoft.com/office/drawing/2014/main" id="{F31B00ED-1B32-48E1-A301-5C2DE56970FA}"/>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1033196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0514-447A-4E91-BB1F-9162369BFEAB}"/>
              </a:ext>
            </a:extLst>
          </p:cNvPr>
          <p:cNvSpPr>
            <a:spLocks noGrp="1"/>
          </p:cNvSpPr>
          <p:nvPr>
            <p:ph type="title"/>
          </p:nvPr>
        </p:nvSpPr>
        <p:spPr/>
        <p:txBody>
          <a:bodyPr/>
          <a:lstStyle/>
          <a:p>
            <a:r>
              <a:rPr lang="en-US"/>
              <a:t>Click to edit Master title style</a:t>
            </a:r>
          </a:p>
        </p:txBody>
      </p:sp>
      <p:sp>
        <p:nvSpPr>
          <p:cNvPr id="6" name="Picture Placeholder 4">
            <a:extLst>
              <a:ext uri="{FF2B5EF4-FFF2-40B4-BE49-F238E27FC236}">
                <a16:creationId xmlns:a16="http://schemas.microsoft.com/office/drawing/2014/main" id="{AFD88954-224C-4EBF-B2F0-329206632D56}"/>
              </a:ext>
            </a:extLst>
          </p:cNvPr>
          <p:cNvSpPr>
            <a:spLocks noGrp="1"/>
          </p:cNvSpPr>
          <p:nvPr>
            <p:ph type="pic" sz="quarter" idx="11"/>
          </p:nvPr>
        </p:nvSpPr>
        <p:spPr>
          <a:xfrm>
            <a:off x="628651" y="1342687"/>
            <a:ext cx="3711485" cy="3173798"/>
          </a:xfrm>
        </p:spPr>
        <p:txBody>
          <a:bodyPr/>
          <a:lstStyle/>
          <a:p>
            <a:endParaRPr lang="en-US"/>
          </a:p>
        </p:txBody>
      </p:sp>
      <p:sp>
        <p:nvSpPr>
          <p:cNvPr id="7" name="Text Placeholder 8">
            <a:extLst>
              <a:ext uri="{FF2B5EF4-FFF2-40B4-BE49-F238E27FC236}">
                <a16:creationId xmlns:a16="http://schemas.microsoft.com/office/drawing/2014/main" id="{E15E458F-F56A-43A9-9826-AF87B7D0636A}"/>
              </a:ext>
            </a:extLst>
          </p:cNvPr>
          <p:cNvSpPr>
            <a:spLocks noGrp="1"/>
          </p:cNvSpPr>
          <p:nvPr>
            <p:ph type="body" sz="quarter" idx="14"/>
          </p:nvPr>
        </p:nvSpPr>
        <p:spPr>
          <a:xfrm>
            <a:off x="4635717" y="1342684"/>
            <a:ext cx="3250984" cy="314291"/>
          </a:xfrm>
        </p:spPr>
        <p:txBody>
          <a:bodyPr>
            <a:noAutofit/>
          </a:bodyPr>
          <a:lstStyle>
            <a:lvl1pPr marL="0" indent="0" algn="ctr">
              <a:buNone/>
              <a:defRPr sz="2100">
                <a:solidFill>
                  <a:schemeClr val="tx2"/>
                </a:solidFill>
                <a:latin typeface="Metric Medium" panose="020B0603030202060203" pitchFamily="34" charset="0"/>
              </a:defRPr>
            </a:lvl1pPr>
          </a:lstStyle>
          <a:p>
            <a:pPr lvl="0"/>
            <a:r>
              <a:rPr lang="en-US" dirty="0"/>
              <a:t>Click to edit Master text </a:t>
            </a:r>
          </a:p>
        </p:txBody>
      </p:sp>
      <p:sp>
        <p:nvSpPr>
          <p:cNvPr id="8" name="Text Placeholder 8">
            <a:extLst>
              <a:ext uri="{FF2B5EF4-FFF2-40B4-BE49-F238E27FC236}">
                <a16:creationId xmlns:a16="http://schemas.microsoft.com/office/drawing/2014/main" id="{86E892DF-9384-4852-9523-CFB426B8D990}"/>
              </a:ext>
            </a:extLst>
          </p:cNvPr>
          <p:cNvSpPr>
            <a:spLocks noGrp="1"/>
          </p:cNvSpPr>
          <p:nvPr>
            <p:ph type="body" sz="quarter" idx="16"/>
          </p:nvPr>
        </p:nvSpPr>
        <p:spPr>
          <a:xfrm>
            <a:off x="4635682" y="2405039"/>
            <a:ext cx="3250982" cy="314291"/>
          </a:xfrm>
        </p:spPr>
        <p:txBody>
          <a:bodyPr>
            <a:noAutofit/>
          </a:bodyPr>
          <a:lstStyle>
            <a:lvl1pPr marL="0" indent="0" algn="ctr">
              <a:buNone/>
              <a:defRPr sz="1800">
                <a:solidFill>
                  <a:schemeClr val="tx1"/>
                </a:solidFill>
                <a:latin typeface="Metric"/>
              </a:defRPr>
            </a:lvl1pPr>
          </a:lstStyle>
          <a:p>
            <a:pPr lvl="0"/>
            <a:r>
              <a:rPr lang="en-US" dirty="0"/>
              <a:t>Click to edit Master text </a:t>
            </a:r>
          </a:p>
        </p:txBody>
      </p:sp>
      <p:sp>
        <p:nvSpPr>
          <p:cNvPr id="9" name="Text Placeholder 8">
            <a:extLst>
              <a:ext uri="{FF2B5EF4-FFF2-40B4-BE49-F238E27FC236}">
                <a16:creationId xmlns:a16="http://schemas.microsoft.com/office/drawing/2014/main" id="{384E91B3-8513-4A2F-AF67-504D63D6F1CC}"/>
              </a:ext>
            </a:extLst>
          </p:cNvPr>
          <p:cNvSpPr>
            <a:spLocks noGrp="1"/>
          </p:cNvSpPr>
          <p:nvPr>
            <p:ph type="body" sz="quarter" idx="15"/>
          </p:nvPr>
        </p:nvSpPr>
        <p:spPr>
          <a:xfrm>
            <a:off x="4635683" y="1875516"/>
            <a:ext cx="3250983" cy="310982"/>
          </a:xfrm>
        </p:spPr>
        <p:txBody>
          <a:bodyPr>
            <a:noAutofit/>
          </a:bodyPr>
          <a:lstStyle>
            <a:lvl1pPr marL="0" indent="0" algn="ctr">
              <a:buNone/>
              <a:defRPr sz="1800">
                <a:solidFill>
                  <a:schemeClr val="tx1"/>
                </a:solidFill>
                <a:latin typeface="Metric"/>
              </a:defRPr>
            </a:lvl1pPr>
          </a:lstStyle>
          <a:p>
            <a:pPr lvl="0"/>
            <a:r>
              <a:rPr lang="en-US" dirty="0"/>
              <a:t>Click to edit Master text </a:t>
            </a:r>
          </a:p>
        </p:txBody>
      </p:sp>
      <p:sp>
        <p:nvSpPr>
          <p:cNvPr id="10" name="object 6">
            <a:extLst>
              <a:ext uri="{FF2B5EF4-FFF2-40B4-BE49-F238E27FC236}">
                <a16:creationId xmlns:a16="http://schemas.microsoft.com/office/drawing/2014/main" id="{83D3CB98-88DD-4819-AE4C-64CC49EEC35F}"/>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1576672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1D7-23BF-4858-AF9E-AC1416BA65D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3E971C4-2348-470A-B935-821AF0A10279}"/>
              </a:ext>
            </a:extLst>
          </p:cNvPr>
          <p:cNvSpPr>
            <a:spLocks noGrp="1"/>
          </p:cNvSpPr>
          <p:nvPr>
            <p:ph type="pic" sz="quarter" idx="11"/>
          </p:nvPr>
        </p:nvSpPr>
        <p:spPr>
          <a:xfrm>
            <a:off x="413113" y="1293699"/>
            <a:ext cx="2575322" cy="1988344"/>
          </a:xfrm>
        </p:spPr>
        <p:txBody>
          <a:bodyPr/>
          <a:lstStyle/>
          <a:p>
            <a:endParaRPr lang="en-US"/>
          </a:p>
        </p:txBody>
      </p:sp>
      <p:sp>
        <p:nvSpPr>
          <p:cNvPr id="6" name="Picture Placeholder 4">
            <a:extLst>
              <a:ext uri="{FF2B5EF4-FFF2-40B4-BE49-F238E27FC236}">
                <a16:creationId xmlns:a16="http://schemas.microsoft.com/office/drawing/2014/main" id="{E8345895-D88B-474D-A46E-999C5AF760ED}"/>
              </a:ext>
            </a:extLst>
          </p:cNvPr>
          <p:cNvSpPr>
            <a:spLocks noGrp="1"/>
          </p:cNvSpPr>
          <p:nvPr>
            <p:ph type="pic" sz="quarter" idx="12"/>
          </p:nvPr>
        </p:nvSpPr>
        <p:spPr>
          <a:xfrm>
            <a:off x="3300006" y="1293699"/>
            <a:ext cx="2575322" cy="1988344"/>
          </a:xfrm>
        </p:spPr>
        <p:txBody>
          <a:bodyPr/>
          <a:lstStyle/>
          <a:p>
            <a:endParaRPr lang="en-US"/>
          </a:p>
        </p:txBody>
      </p:sp>
      <p:sp>
        <p:nvSpPr>
          <p:cNvPr id="7" name="Picture Placeholder 4">
            <a:extLst>
              <a:ext uri="{FF2B5EF4-FFF2-40B4-BE49-F238E27FC236}">
                <a16:creationId xmlns:a16="http://schemas.microsoft.com/office/drawing/2014/main" id="{561C7D56-710B-4D3E-9F2E-23ED667C5052}"/>
              </a:ext>
            </a:extLst>
          </p:cNvPr>
          <p:cNvSpPr>
            <a:spLocks noGrp="1"/>
          </p:cNvSpPr>
          <p:nvPr>
            <p:ph type="pic" sz="quarter" idx="13"/>
          </p:nvPr>
        </p:nvSpPr>
        <p:spPr>
          <a:xfrm>
            <a:off x="6170569" y="1293698"/>
            <a:ext cx="2575322" cy="1988344"/>
          </a:xfrm>
        </p:spPr>
        <p:txBody>
          <a:bodyPr/>
          <a:lstStyle/>
          <a:p>
            <a:endParaRPr lang="en-US"/>
          </a:p>
        </p:txBody>
      </p:sp>
      <p:sp>
        <p:nvSpPr>
          <p:cNvPr id="9" name="Text Placeholder 8">
            <a:extLst>
              <a:ext uri="{FF2B5EF4-FFF2-40B4-BE49-F238E27FC236}">
                <a16:creationId xmlns:a16="http://schemas.microsoft.com/office/drawing/2014/main" id="{E26A3551-56E7-4F22-AFED-09F80243FFAA}"/>
              </a:ext>
            </a:extLst>
          </p:cNvPr>
          <p:cNvSpPr>
            <a:spLocks noGrp="1"/>
          </p:cNvSpPr>
          <p:nvPr>
            <p:ph type="body" sz="quarter" idx="14"/>
          </p:nvPr>
        </p:nvSpPr>
        <p:spPr>
          <a:xfrm>
            <a:off x="413148" y="3507070"/>
            <a:ext cx="2575322" cy="314291"/>
          </a:xfrm>
        </p:spPr>
        <p:txBody>
          <a:bodyPr>
            <a:normAutofit/>
          </a:bodyPr>
          <a:lstStyle>
            <a:lvl1pPr marL="0" indent="0" algn="ctr">
              <a:buNone/>
              <a:defRPr sz="1800">
                <a:solidFill>
                  <a:schemeClr val="tx2"/>
                </a:solidFill>
                <a:latin typeface="Metric Medium" panose="020B0603030202060203" pitchFamily="34" charset="0"/>
              </a:defRPr>
            </a:lvl1pPr>
          </a:lstStyle>
          <a:p>
            <a:pPr lvl="0"/>
            <a:r>
              <a:rPr lang="en-US" dirty="0"/>
              <a:t>Click to edit Master text </a:t>
            </a:r>
          </a:p>
        </p:txBody>
      </p:sp>
      <p:sp>
        <p:nvSpPr>
          <p:cNvPr id="15" name="Text Placeholder 8">
            <a:extLst>
              <a:ext uri="{FF2B5EF4-FFF2-40B4-BE49-F238E27FC236}">
                <a16:creationId xmlns:a16="http://schemas.microsoft.com/office/drawing/2014/main" id="{FBF60D37-2114-461A-B9F1-4C61F5C0B930}"/>
              </a:ext>
            </a:extLst>
          </p:cNvPr>
          <p:cNvSpPr>
            <a:spLocks noGrp="1"/>
          </p:cNvSpPr>
          <p:nvPr>
            <p:ph type="body" sz="quarter" idx="15"/>
          </p:nvPr>
        </p:nvSpPr>
        <p:spPr>
          <a:xfrm>
            <a:off x="413113" y="3857454"/>
            <a:ext cx="2575322" cy="314291"/>
          </a:xfrm>
        </p:spPr>
        <p:txBody>
          <a:bodyPr>
            <a:normAutofit/>
          </a:bodyPr>
          <a:lstStyle>
            <a:lvl1pPr marL="0" indent="0" algn="ctr">
              <a:buNone/>
              <a:defRPr sz="1500">
                <a:solidFill>
                  <a:schemeClr val="tx1"/>
                </a:solidFill>
                <a:latin typeface="Metric"/>
              </a:defRPr>
            </a:lvl1pPr>
          </a:lstStyle>
          <a:p>
            <a:pPr lvl="0"/>
            <a:r>
              <a:rPr lang="en-US" dirty="0"/>
              <a:t>Click to edit Master text </a:t>
            </a:r>
          </a:p>
        </p:txBody>
      </p:sp>
      <p:sp>
        <p:nvSpPr>
          <p:cNvPr id="16" name="Text Placeholder 8">
            <a:extLst>
              <a:ext uri="{FF2B5EF4-FFF2-40B4-BE49-F238E27FC236}">
                <a16:creationId xmlns:a16="http://schemas.microsoft.com/office/drawing/2014/main" id="{C0FA0FFF-A753-4B9D-96FD-BA0F7D7FD183}"/>
              </a:ext>
            </a:extLst>
          </p:cNvPr>
          <p:cNvSpPr>
            <a:spLocks noGrp="1"/>
          </p:cNvSpPr>
          <p:nvPr>
            <p:ph type="body" sz="quarter" idx="16"/>
          </p:nvPr>
        </p:nvSpPr>
        <p:spPr>
          <a:xfrm>
            <a:off x="413113" y="4190642"/>
            <a:ext cx="2575322" cy="314291"/>
          </a:xfrm>
        </p:spPr>
        <p:txBody>
          <a:bodyPr>
            <a:normAutofit/>
          </a:bodyPr>
          <a:lstStyle>
            <a:lvl1pPr marL="0" indent="0" algn="ctr">
              <a:buNone/>
              <a:defRPr sz="1500">
                <a:solidFill>
                  <a:schemeClr val="tx1"/>
                </a:solidFill>
                <a:latin typeface="Metric"/>
              </a:defRPr>
            </a:lvl1pPr>
          </a:lstStyle>
          <a:p>
            <a:pPr lvl="0"/>
            <a:r>
              <a:rPr lang="en-US" dirty="0"/>
              <a:t>Click to edit Master text </a:t>
            </a:r>
          </a:p>
        </p:txBody>
      </p:sp>
      <p:sp>
        <p:nvSpPr>
          <p:cNvPr id="17" name="Text Placeholder 8">
            <a:extLst>
              <a:ext uri="{FF2B5EF4-FFF2-40B4-BE49-F238E27FC236}">
                <a16:creationId xmlns:a16="http://schemas.microsoft.com/office/drawing/2014/main" id="{1A92C536-556F-4826-9F60-AE216A294270}"/>
              </a:ext>
            </a:extLst>
          </p:cNvPr>
          <p:cNvSpPr>
            <a:spLocks noGrp="1"/>
          </p:cNvSpPr>
          <p:nvPr>
            <p:ph type="body" sz="quarter" idx="17"/>
          </p:nvPr>
        </p:nvSpPr>
        <p:spPr>
          <a:xfrm>
            <a:off x="3300040" y="3507070"/>
            <a:ext cx="2575322" cy="314291"/>
          </a:xfrm>
        </p:spPr>
        <p:txBody>
          <a:bodyPr>
            <a:normAutofit/>
          </a:bodyPr>
          <a:lstStyle>
            <a:lvl1pPr marL="0" indent="0" algn="ctr">
              <a:buNone/>
              <a:defRPr sz="1800">
                <a:solidFill>
                  <a:schemeClr val="tx2"/>
                </a:solidFill>
                <a:latin typeface="Metric Medium" panose="020B0603030202060203" pitchFamily="34" charset="0"/>
              </a:defRPr>
            </a:lvl1pPr>
          </a:lstStyle>
          <a:p>
            <a:pPr lvl="0"/>
            <a:r>
              <a:rPr lang="en-US" dirty="0"/>
              <a:t>Click to edit Master text </a:t>
            </a:r>
          </a:p>
        </p:txBody>
      </p:sp>
      <p:sp>
        <p:nvSpPr>
          <p:cNvPr id="18" name="Text Placeholder 8">
            <a:extLst>
              <a:ext uri="{FF2B5EF4-FFF2-40B4-BE49-F238E27FC236}">
                <a16:creationId xmlns:a16="http://schemas.microsoft.com/office/drawing/2014/main" id="{BDB0F26A-D62D-4AB4-B49D-01F08AB868B6}"/>
              </a:ext>
            </a:extLst>
          </p:cNvPr>
          <p:cNvSpPr>
            <a:spLocks noGrp="1"/>
          </p:cNvSpPr>
          <p:nvPr>
            <p:ph type="body" sz="quarter" idx="18"/>
          </p:nvPr>
        </p:nvSpPr>
        <p:spPr>
          <a:xfrm>
            <a:off x="3300006" y="3857454"/>
            <a:ext cx="2575322" cy="314291"/>
          </a:xfrm>
        </p:spPr>
        <p:txBody>
          <a:bodyPr>
            <a:normAutofit/>
          </a:bodyPr>
          <a:lstStyle>
            <a:lvl1pPr marL="0" indent="0" algn="ctr">
              <a:buNone/>
              <a:defRPr sz="1500">
                <a:solidFill>
                  <a:schemeClr val="tx1"/>
                </a:solidFill>
                <a:latin typeface="Metric"/>
              </a:defRPr>
            </a:lvl1pPr>
          </a:lstStyle>
          <a:p>
            <a:pPr lvl="0"/>
            <a:r>
              <a:rPr lang="en-US" dirty="0"/>
              <a:t>Click to edit Master text </a:t>
            </a:r>
          </a:p>
        </p:txBody>
      </p:sp>
      <p:sp>
        <p:nvSpPr>
          <p:cNvPr id="19" name="Text Placeholder 8">
            <a:extLst>
              <a:ext uri="{FF2B5EF4-FFF2-40B4-BE49-F238E27FC236}">
                <a16:creationId xmlns:a16="http://schemas.microsoft.com/office/drawing/2014/main" id="{CB12BAA2-8EC7-4FE8-9C7F-AC070AD74AB1}"/>
              </a:ext>
            </a:extLst>
          </p:cNvPr>
          <p:cNvSpPr>
            <a:spLocks noGrp="1"/>
          </p:cNvSpPr>
          <p:nvPr>
            <p:ph type="body" sz="quarter" idx="19"/>
          </p:nvPr>
        </p:nvSpPr>
        <p:spPr>
          <a:xfrm>
            <a:off x="3300006" y="4190642"/>
            <a:ext cx="2575322" cy="314291"/>
          </a:xfrm>
        </p:spPr>
        <p:txBody>
          <a:bodyPr>
            <a:normAutofit/>
          </a:bodyPr>
          <a:lstStyle>
            <a:lvl1pPr marL="0" indent="0" algn="ctr">
              <a:buNone/>
              <a:defRPr sz="1500">
                <a:solidFill>
                  <a:schemeClr val="tx1"/>
                </a:solidFill>
                <a:latin typeface="Metric"/>
              </a:defRPr>
            </a:lvl1pPr>
          </a:lstStyle>
          <a:p>
            <a:pPr lvl="0"/>
            <a:r>
              <a:rPr lang="en-US" dirty="0"/>
              <a:t>Click to edit Master text </a:t>
            </a:r>
          </a:p>
        </p:txBody>
      </p:sp>
      <p:sp>
        <p:nvSpPr>
          <p:cNvPr id="20" name="Text Placeholder 8">
            <a:extLst>
              <a:ext uri="{FF2B5EF4-FFF2-40B4-BE49-F238E27FC236}">
                <a16:creationId xmlns:a16="http://schemas.microsoft.com/office/drawing/2014/main" id="{E1913D00-7F3F-42A0-A66C-53A5D6234B77}"/>
              </a:ext>
            </a:extLst>
          </p:cNvPr>
          <p:cNvSpPr>
            <a:spLocks noGrp="1"/>
          </p:cNvSpPr>
          <p:nvPr>
            <p:ph type="body" sz="quarter" idx="20"/>
          </p:nvPr>
        </p:nvSpPr>
        <p:spPr>
          <a:xfrm>
            <a:off x="6186931" y="3493209"/>
            <a:ext cx="2575322" cy="314291"/>
          </a:xfrm>
        </p:spPr>
        <p:txBody>
          <a:bodyPr>
            <a:normAutofit/>
          </a:bodyPr>
          <a:lstStyle>
            <a:lvl1pPr marL="0" indent="0" algn="ctr">
              <a:buNone/>
              <a:defRPr sz="1800">
                <a:solidFill>
                  <a:schemeClr val="tx2"/>
                </a:solidFill>
                <a:latin typeface="Metric Medium" panose="020B0603030202060203" pitchFamily="34" charset="0"/>
              </a:defRPr>
            </a:lvl1pPr>
          </a:lstStyle>
          <a:p>
            <a:pPr lvl="0"/>
            <a:r>
              <a:rPr lang="en-US" dirty="0"/>
              <a:t>Click to edit Master text </a:t>
            </a:r>
          </a:p>
        </p:txBody>
      </p:sp>
      <p:sp>
        <p:nvSpPr>
          <p:cNvPr id="21" name="Text Placeholder 8">
            <a:extLst>
              <a:ext uri="{FF2B5EF4-FFF2-40B4-BE49-F238E27FC236}">
                <a16:creationId xmlns:a16="http://schemas.microsoft.com/office/drawing/2014/main" id="{D0C9490B-5B04-4D2A-9ED0-E2B3A7E0B002}"/>
              </a:ext>
            </a:extLst>
          </p:cNvPr>
          <p:cNvSpPr>
            <a:spLocks noGrp="1"/>
          </p:cNvSpPr>
          <p:nvPr>
            <p:ph type="body" sz="quarter" idx="21"/>
          </p:nvPr>
        </p:nvSpPr>
        <p:spPr>
          <a:xfrm>
            <a:off x="6186898" y="3843592"/>
            <a:ext cx="2575322" cy="314291"/>
          </a:xfrm>
        </p:spPr>
        <p:txBody>
          <a:bodyPr>
            <a:normAutofit/>
          </a:bodyPr>
          <a:lstStyle>
            <a:lvl1pPr marL="0" indent="0" algn="ctr">
              <a:buNone/>
              <a:defRPr sz="1500">
                <a:solidFill>
                  <a:schemeClr val="tx1"/>
                </a:solidFill>
                <a:latin typeface="Metric"/>
              </a:defRPr>
            </a:lvl1pPr>
          </a:lstStyle>
          <a:p>
            <a:pPr lvl="0"/>
            <a:r>
              <a:rPr lang="en-US" dirty="0"/>
              <a:t>Click to edit Master text </a:t>
            </a:r>
          </a:p>
        </p:txBody>
      </p:sp>
      <p:sp>
        <p:nvSpPr>
          <p:cNvPr id="22" name="Text Placeholder 8">
            <a:extLst>
              <a:ext uri="{FF2B5EF4-FFF2-40B4-BE49-F238E27FC236}">
                <a16:creationId xmlns:a16="http://schemas.microsoft.com/office/drawing/2014/main" id="{9619FF23-2C43-4AD6-B5A1-B88DD033E252}"/>
              </a:ext>
            </a:extLst>
          </p:cNvPr>
          <p:cNvSpPr>
            <a:spLocks noGrp="1"/>
          </p:cNvSpPr>
          <p:nvPr>
            <p:ph type="body" sz="quarter" idx="22"/>
          </p:nvPr>
        </p:nvSpPr>
        <p:spPr>
          <a:xfrm>
            <a:off x="6186898" y="4176781"/>
            <a:ext cx="2575322" cy="314291"/>
          </a:xfrm>
        </p:spPr>
        <p:txBody>
          <a:bodyPr>
            <a:normAutofit/>
          </a:bodyPr>
          <a:lstStyle>
            <a:lvl1pPr marL="0" indent="0" algn="ctr">
              <a:buNone/>
              <a:defRPr sz="1500">
                <a:solidFill>
                  <a:schemeClr val="tx1"/>
                </a:solidFill>
                <a:latin typeface="Metric"/>
              </a:defRPr>
            </a:lvl1pPr>
          </a:lstStyle>
          <a:p>
            <a:pPr lvl="0"/>
            <a:r>
              <a:rPr lang="en-US" dirty="0"/>
              <a:t>Click to edit Master text </a:t>
            </a:r>
          </a:p>
        </p:txBody>
      </p:sp>
      <p:sp>
        <p:nvSpPr>
          <p:cNvPr id="23" name="object 6">
            <a:extLst>
              <a:ext uri="{FF2B5EF4-FFF2-40B4-BE49-F238E27FC236}">
                <a16:creationId xmlns:a16="http://schemas.microsoft.com/office/drawing/2014/main" id="{F54F420F-A0B6-4098-B3A7-6C3DD1F507B2}"/>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399488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4464-8152-44E7-B5EE-C0D9B4AFE99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4EDB913-506D-4327-ACFD-0CFD1FFC1BC4}"/>
              </a:ext>
            </a:extLst>
          </p:cNvPr>
          <p:cNvSpPr>
            <a:spLocks noGrp="1"/>
          </p:cNvSpPr>
          <p:nvPr>
            <p:ph type="sldNum" sz="quarter" idx="10"/>
          </p:nvPr>
        </p:nvSpPr>
        <p:spPr/>
        <p:txBody>
          <a:bodyPr/>
          <a:lstStyle/>
          <a:p>
            <a:fld id="{FABAFD24-227F-4E47-9534-04FD20963802}" type="slidenum">
              <a:rPr lang="en-US" smtClean="0"/>
              <a:t>‹#›</a:t>
            </a:fld>
            <a:endParaRPr lang="en-US"/>
          </a:p>
        </p:txBody>
      </p:sp>
      <p:sp>
        <p:nvSpPr>
          <p:cNvPr id="4" name="object 6">
            <a:extLst>
              <a:ext uri="{FF2B5EF4-FFF2-40B4-BE49-F238E27FC236}">
                <a16:creationId xmlns:a16="http://schemas.microsoft.com/office/drawing/2014/main" id="{1716551F-2A98-495B-841E-82C349DEA198}"/>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
        <p:nvSpPr>
          <p:cNvPr id="6" name="Text Placeholder 5">
            <a:extLst>
              <a:ext uri="{FF2B5EF4-FFF2-40B4-BE49-F238E27FC236}">
                <a16:creationId xmlns:a16="http://schemas.microsoft.com/office/drawing/2014/main" id="{F9B3BF9D-7E7A-49FF-80C8-5A5268C13098}"/>
              </a:ext>
            </a:extLst>
          </p:cNvPr>
          <p:cNvSpPr>
            <a:spLocks noGrp="1"/>
          </p:cNvSpPr>
          <p:nvPr>
            <p:ph type="body" sz="quarter" idx="11" hasCustomPrompt="1"/>
          </p:nvPr>
        </p:nvSpPr>
        <p:spPr>
          <a:xfrm>
            <a:off x="628650" y="1352550"/>
            <a:ext cx="7886700" cy="30861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Edit Master text styles</a:t>
            </a:r>
          </a:p>
        </p:txBody>
      </p:sp>
    </p:spTree>
    <p:extLst>
      <p:ext uri="{BB962C8B-B14F-4D97-AF65-F5344CB8AC3E}">
        <p14:creationId xmlns:p14="http://schemas.microsoft.com/office/powerpoint/2010/main" val="2477817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066003-065F-4722-B7AE-10C99A4629E5}"/>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6" name="Picture Placeholder 5">
            <a:extLst>
              <a:ext uri="{FF2B5EF4-FFF2-40B4-BE49-F238E27FC236}">
                <a16:creationId xmlns:a16="http://schemas.microsoft.com/office/drawing/2014/main" id="{39DA6541-78BE-43CF-87A6-92C9D00D0EC8}"/>
              </a:ext>
            </a:extLst>
          </p:cNvPr>
          <p:cNvSpPr>
            <a:spLocks noGrp="1"/>
          </p:cNvSpPr>
          <p:nvPr>
            <p:ph type="pic" sz="quarter" idx="13"/>
          </p:nvPr>
        </p:nvSpPr>
        <p:spPr>
          <a:xfrm>
            <a:off x="548878" y="391717"/>
            <a:ext cx="7966472" cy="3448764"/>
          </a:xfrm>
        </p:spPr>
        <p:txBody>
          <a:bodyPr/>
          <a:lstStyle/>
          <a:p>
            <a:endParaRPr lang="en-US"/>
          </a:p>
        </p:txBody>
      </p:sp>
      <p:sp>
        <p:nvSpPr>
          <p:cNvPr id="8" name="Text Placeholder 7">
            <a:extLst>
              <a:ext uri="{FF2B5EF4-FFF2-40B4-BE49-F238E27FC236}">
                <a16:creationId xmlns:a16="http://schemas.microsoft.com/office/drawing/2014/main" id="{EABEFB24-7A3E-48F3-87E2-C67359560497}"/>
              </a:ext>
            </a:extLst>
          </p:cNvPr>
          <p:cNvSpPr>
            <a:spLocks noGrp="1"/>
          </p:cNvSpPr>
          <p:nvPr>
            <p:ph type="body" sz="quarter" idx="14"/>
          </p:nvPr>
        </p:nvSpPr>
        <p:spPr>
          <a:xfrm>
            <a:off x="548878" y="4105277"/>
            <a:ext cx="7966472" cy="431006"/>
          </a:xfrm>
        </p:spPr>
        <p:txBody>
          <a:bodyPr>
            <a:normAutofit/>
          </a:bodyPr>
          <a:lstStyle>
            <a:lvl1pPr marL="0" indent="0">
              <a:buFont typeface="Arial" panose="020B0604020202020204" pitchFamily="34" charset="0"/>
              <a:buNone/>
              <a:defRPr sz="1500">
                <a:solidFill>
                  <a:schemeClr val="tx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921369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AD70-ADCD-4655-9687-CDC92234B5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9703CB4-4627-41F8-BAF7-01EA55CA59B3}"/>
              </a:ext>
            </a:extLst>
          </p:cNvPr>
          <p:cNvSpPr>
            <a:spLocks noGrp="1"/>
          </p:cNvSpPr>
          <p:nvPr>
            <p:ph type="sldNum" sz="quarter" idx="10"/>
          </p:nvPr>
        </p:nvSpPr>
        <p:spPr/>
        <p:txBody>
          <a:bodyPr/>
          <a:lstStyle/>
          <a:p>
            <a:fld id="{FABAFD24-227F-4E47-9534-04FD20963802}" type="slidenum">
              <a:rPr lang="en-US" smtClean="0"/>
              <a:pPr/>
              <a:t>‹#›</a:t>
            </a:fld>
            <a:endParaRPr lang="en-US" dirty="0"/>
          </a:p>
        </p:txBody>
      </p:sp>
      <p:sp>
        <p:nvSpPr>
          <p:cNvPr id="5" name="object 6">
            <a:extLst>
              <a:ext uri="{FF2B5EF4-FFF2-40B4-BE49-F238E27FC236}">
                <a16:creationId xmlns:a16="http://schemas.microsoft.com/office/drawing/2014/main" id="{A204B853-15E9-4328-ADE7-33194328869D}"/>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2642085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AB17D2-999A-47BD-8139-09AD5F6B8E5F}"/>
              </a:ext>
            </a:extLst>
          </p:cNvPr>
          <p:cNvSpPr>
            <a:spLocks noGrp="1"/>
          </p:cNvSpPr>
          <p:nvPr>
            <p:ph type="sldNum" sz="quarter" idx="10"/>
          </p:nvPr>
        </p:nvSpPr>
        <p:spPr/>
        <p:txBody>
          <a:bodyPr/>
          <a:lstStyle/>
          <a:p>
            <a:fld id="{FABAFD24-227F-4E47-9534-04FD20963802}" type="slidenum">
              <a:rPr lang="en-US" smtClean="0"/>
              <a:pPr/>
              <a:t>‹#›</a:t>
            </a:fld>
            <a:endParaRPr lang="en-US" dirty="0"/>
          </a:p>
        </p:txBody>
      </p:sp>
    </p:spTree>
    <p:extLst>
      <p:ext uri="{BB962C8B-B14F-4D97-AF65-F5344CB8AC3E}">
        <p14:creationId xmlns:p14="http://schemas.microsoft.com/office/powerpoint/2010/main" val="2103918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2170C-9DB5-4266-90D1-3E2580F7533C}"/>
              </a:ext>
            </a:extLst>
          </p:cNvPr>
          <p:cNvSpPr>
            <a:spLocks noGrp="1"/>
          </p:cNvSpPr>
          <p:nvPr>
            <p:ph type="sldNum" sz="quarter" idx="10"/>
          </p:nvPr>
        </p:nvSpPr>
        <p:spPr/>
        <p:txBody>
          <a:bodyPr/>
          <a:lstStyle/>
          <a:p>
            <a:fld id="{FABAFD24-227F-4E47-9534-04FD20963802}" type="slidenum">
              <a:rPr lang="en-US" smtClean="0"/>
              <a:pPr/>
              <a:t>‹#›</a:t>
            </a:fld>
            <a:endParaRPr lang="en-US" dirty="0"/>
          </a:p>
        </p:txBody>
      </p:sp>
      <p:sp>
        <p:nvSpPr>
          <p:cNvPr id="6" name="Rectangle 5">
            <a:extLst>
              <a:ext uri="{FF2B5EF4-FFF2-40B4-BE49-F238E27FC236}">
                <a16:creationId xmlns:a16="http://schemas.microsoft.com/office/drawing/2014/main" id="{559BC290-93F8-4573-823B-262189DB80B0}"/>
              </a:ext>
            </a:extLst>
          </p:cNvPr>
          <p:cNvSpPr/>
          <p:nvPr userDrawn="1"/>
        </p:nvSpPr>
        <p:spPr>
          <a:xfrm>
            <a:off x="628650" y="519250"/>
            <a:ext cx="3858442" cy="37816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52F184BF-DD52-4063-A099-CCD1F8DBC6DD}"/>
              </a:ext>
            </a:extLst>
          </p:cNvPr>
          <p:cNvSpPr>
            <a:spLocks noGrp="1"/>
          </p:cNvSpPr>
          <p:nvPr>
            <p:ph type="pic" sz="quarter" idx="11"/>
          </p:nvPr>
        </p:nvSpPr>
        <p:spPr>
          <a:xfrm>
            <a:off x="4820194" y="519250"/>
            <a:ext cx="3695156" cy="3781697"/>
          </a:xfrm>
        </p:spPr>
        <p:txBody>
          <a:bodyPr/>
          <a:lstStyle/>
          <a:p>
            <a:endParaRPr lang="en-US"/>
          </a:p>
        </p:txBody>
      </p:sp>
      <p:sp>
        <p:nvSpPr>
          <p:cNvPr id="10" name="Text Placeholder 9">
            <a:extLst>
              <a:ext uri="{FF2B5EF4-FFF2-40B4-BE49-F238E27FC236}">
                <a16:creationId xmlns:a16="http://schemas.microsoft.com/office/drawing/2014/main" id="{7712E92E-32DC-49CC-B25B-8FD8C8255C0B}"/>
              </a:ext>
            </a:extLst>
          </p:cNvPr>
          <p:cNvSpPr>
            <a:spLocks noGrp="1"/>
          </p:cNvSpPr>
          <p:nvPr>
            <p:ph type="body" sz="quarter" idx="12"/>
          </p:nvPr>
        </p:nvSpPr>
        <p:spPr>
          <a:xfrm>
            <a:off x="783432" y="607423"/>
            <a:ext cx="3595688" cy="35954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84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2170C-9DB5-4266-90D1-3E2580F7533C}"/>
              </a:ext>
            </a:extLst>
          </p:cNvPr>
          <p:cNvSpPr>
            <a:spLocks noGrp="1"/>
          </p:cNvSpPr>
          <p:nvPr>
            <p:ph type="sldNum" sz="quarter" idx="10"/>
          </p:nvPr>
        </p:nvSpPr>
        <p:spPr/>
        <p:txBody>
          <a:bodyPr/>
          <a:lstStyle/>
          <a:p>
            <a:fld id="{FABAFD24-227F-4E47-9534-04FD20963802}" type="slidenum">
              <a:rPr lang="en-US" smtClean="0"/>
              <a:pPr/>
              <a:t>‹#›</a:t>
            </a:fld>
            <a:endParaRPr lang="en-US" dirty="0"/>
          </a:p>
        </p:txBody>
      </p:sp>
      <p:sp>
        <p:nvSpPr>
          <p:cNvPr id="6" name="Rectangle 5">
            <a:extLst>
              <a:ext uri="{FF2B5EF4-FFF2-40B4-BE49-F238E27FC236}">
                <a16:creationId xmlns:a16="http://schemas.microsoft.com/office/drawing/2014/main" id="{559BC290-93F8-4573-823B-262189DB80B0}"/>
              </a:ext>
            </a:extLst>
          </p:cNvPr>
          <p:cNvSpPr/>
          <p:nvPr userDrawn="1"/>
        </p:nvSpPr>
        <p:spPr>
          <a:xfrm>
            <a:off x="628650" y="519250"/>
            <a:ext cx="3858442" cy="37816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a:extLst>
              <a:ext uri="{FF2B5EF4-FFF2-40B4-BE49-F238E27FC236}">
                <a16:creationId xmlns:a16="http://schemas.microsoft.com/office/drawing/2014/main" id="{52F184BF-DD52-4063-A099-CCD1F8DBC6DD}"/>
              </a:ext>
            </a:extLst>
          </p:cNvPr>
          <p:cNvSpPr>
            <a:spLocks noGrp="1"/>
          </p:cNvSpPr>
          <p:nvPr>
            <p:ph type="pic" sz="quarter" idx="11"/>
          </p:nvPr>
        </p:nvSpPr>
        <p:spPr>
          <a:xfrm>
            <a:off x="4820194" y="519250"/>
            <a:ext cx="3695156" cy="3781697"/>
          </a:xfrm>
        </p:spPr>
        <p:txBody>
          <a:bodyPr/>
          <a:lstStyle/>
          <a:p>
            <a:endParaRPr lang="en-US"/>
          </a:p>
        </p:txBody>
      </p:sp>
      <p:sp>
        <p:nvSpPr>
          <p:cNvPr id="10" name="Text Placeholder 9">
            <a:extLst>
              <a:ext uri="{FF2B5EF4-FFF2-40B4-BE49-F238E27FC236}">
                <a16:creationId xmlns:a16="http://schemas.microsoft.com/office/drawing/2014/main" id="{7712E92E-32DC-49CC-B25B-8FD8C8255C0B}"/>
              </a:ext>
            </a:extLst>
          </p:cNvPr>
          <p:cNvSpPr>
            <a:spLocks noGrp="1"/>
          </p:cNvSpPr>
          <p:nvPr>
            <p:ph type="body" sz="quarter" idx="12"/>
          </p:nvPr>
        </p:nvSpPr>
        <p:spPr>
          <a:xfrm>
            <a:off x="783432" y="607423"/>
            <a:ext cx="3595688" cy="3595484"/>
          </a:xfrm>
        </p:spPr>
        <p:txBody>
          <a:bodyPr/>
          <a:lstStyle>
            <a:lvl1pPr>
              <a:defRPr>
                <a:solidFill>
                  <a:schemeClr val="accent4"/>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6310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C0D9-0C75-417F-AD58-8081CD0E629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6C6E19-633C-4DE3-895A-7D1C7E9960DA}"/>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0D6FA-DD3E-4232-9452-18C191DAEC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82FD6C07-8314-426B-8F8D-F9E72E06EC63}"/>
              </a:ext>
            </a:extLst>
          </p:cNvPr>
          <p:cNvSpPr>
            <a:spLocks noGrp="1"/>
          </p:cNvSpPr>
          <p:nvPr>
            <p:ph type="sldNum" sz="quarter" idx="12"/>
          </p:nvPr>
        </p:nvSpPr>
        <p:spPr/>
        <p:txBody>
          <a:bodyPr/>
          <a:lstStyle/>
          <a:p>
            <a:fld id="{FABAFD24-227F-4E47-9534-04FD20963802}" type="slidenum">
              <a:rPr lang="en-US" smtClean="0"/>
              <a:t>‹#›</a:t>
            </a:fld>
            <a:endParaRPr lang="en-US"/>
          </a:p>
        </p:txBody>
      </p:sp>
    </p:spTree>
    <p:extLst>
      <p:ext uri="{BB962C8B-B14F-4D97-AF65-F5344CB8AC3E}">
        <p14:creationId xmlns:p14="http://schemas.microsoft.com/office/powerpoint/2010/main" val="26158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E52-693A-4249-97C8-F68CC98AA3A9}"/>
              </a:ext>
            </a:extLst>
          </p:cNvPr>
          <p:cNvSpPr>
            <a:spLocks noGrp="1"/>
          </p:cNvSpPr>
          <p:nvPr>
            <p:ph type="title"/>
          </p:nvPr>
        </p:nvSpPr>
        <p:spPr>
          <a:xfrm>
            <a:off x="629842" y="342901"/>
            <a:ext cx="7885509" cy="764177"/>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3BEF027F-B2B6-46D5-936A-40918F91D864}"/>
              </a:ext>
            </a:extLst>
          </p:cNvPr>
          <p:cNvSpPr>
            <a:spLocks noGrp="1"/>
          </p:cNvSpPr>
          <p:nvPr>
            <p:ph type="pic" idx="1"/>
          </p:nvPr>
        </p:nvSpPr>
        <p:spPr>
          <a:xfrm>
            <a:off x="3887391" y="1537096"/>
            <a:ext cx="4629150" cy="285869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BE13AF9-F0A3-4113-9DD6-E98D3DE47D2E}"/>
              </a:ext>
            </a:extLst>
          </p:cNvPr>
          <p:cNvSpPr>
            <a:spLocks noGrp="1"/>
          </p:cNvSpPr>
          <p:nvPr>
            <p:ph type="body" sz="half" idx="2"/>
          </p:nvPr>
        </p:nvSpPr>
        <p:spPr>
          <a:xfrm>
            <a:off x="629841" y="1543050"/>
            <a:ext cx="2949178" cy="2858691"/>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Slide Number Placeholder 6">
            <a:extLst>
              <a:ext uri="{FF2B5EF4-FFF2-40B4-BE49-F238E27FC236}">
                <a16:creationId xmlns:a16="http://schemas.microsoft.com/office/drawing/2014/main" id="{0BCD4843-0703-45E6-9AA3-02ACDE2F8227}"/>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8" name="object 6">
            <a:extLst>
              <a:ext uri="{FF2B5EF4-FFF2-40B4-BE49-F238E27FC236}">
                <a16:creationId xmlns:a16="http://schemas.microsoft.com/office/drawing/2014/main" id="{1D5DD636-4C8F-42BF-999E-79D0022C57EE}"/>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798981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B532-72E1-46F8-B2C6-085918409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A8432E-3615-49BC-AB9E-241DABB45C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545979-0774-42F5-B0F4-A173D2DF20C1}"/>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7" name="object 6">
            <a:extLst>
              <a:ext uri="{FF2B5EF4-FFF2-40B4-BE49-F238E27FC236}">
                <a16:creationId xmlns:a16="http://schemas.microsoft.com/office/drawing/2014/main" id="{1BD832A8-7248-4BF1-9FDD-DC68B317A0A3}"/>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63561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D372E-1E5F-48B0-9B70-CD8EA5BA6EB3}"/>
              </a:ext>
            </a:extLst>
          </p:cNvPr>
          <p:cNvSpPr>
            <a:spLocks noGrp="1"/>
          </p:cNvSpPr>
          <p:nvPr>
            <p:ph type="title" orient="vert"/>
          </p:nvPr>
        </p:nvSpPr>
        <p:spPr>
          <a:xfrm>
            <a:off x="6543676" y="1332412"/>
            <a:ext cx="1971675" cy="330031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6AFF67-A335-4657-9EFC-C9D9F72D305A}"/>
              </a:ext>
            </a:extLst>
          </p:cNvPr>
          <p:cNvSpPr>
            <a:spLocks noGrp="1"/>
          </p:cNvSpPr>
          <p:nvPr>
            <p:ph type="body" orient="vert" idx="1"/>
          </p:nvPr>
        </p:nvSpPr>
        <p:spPr>
          <a:xfrm>
            <a:off x="628651" y="1332412"/>
            <a:ext cx="5800725" cy="3300311"/>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3765A3-BE8B-43EB-BDF0-078DE3762DCF}"/>
              </a:ext>
            </a:extLst>
          </p:cNvPr>
          <p:cNvSpPr>
            <a:spLocks noGrp="1"/>
          </p:cNvSpPr>
          <p:nvPr>
            <p:ph type="sldNum" sz="quarter" idx="12"/>
          </p:nvPr>
        </p:nvSpPr>
        <p:spPr/>
        <p:txBody>
          <a:bodyPr/>
          <a:lstStyle/>
          <a:p>
            <a:fld id="{FABAFD24-227F-4E47-9534-04FD20963802}" type="slidenum">
              <a:rPr lang="en-US" smtClean="0"/>
              <a:t>‹#›</a:t>
            </a:fld>
            <a:endParaRPr lang="en-US"/>
          </a:p>
        </p:txBody>
      </p:sp>
      <p:sp>
        <p:nvSpPr>
          <p:cNvPr id="7" name="object 6">
            <a:extLst>
              <a:ext uri="{FF2B5EF4-FFF2-40B4-BE49-F238E27FC236}">
                <a16:creationId xmlns:a16="http://schemas.microsoft.com/office/drawing/2014/main" id="{1D4F6964-6DE1-4166-B110-6F2EA185DDF5}"/>
              </a:ext>
            </a:extLst>
          </p:cNvPr>
          <p:cNvSpPr/>
          <p:nvPr userDrawn="1"/>
        </p:nvSpPr>
        <p:spPr>
          <a:xfrm>
            <a:off x="628650" y="1165027"/>
            <a:ext cx="7886700" cy="273844"/>
          </a:xfrm>
          <a:custGeom>
            <a:avLst/>
            <a:gdLst/>
            <a:ahLst/>
            <a:cxnLst/>
            <a:rect l="l" t="t" r="r" b="b"/>
            <a:pathLst>
              <a:path w="13258800">
                <a:moveTo>
                  <a:pt x="0" y="0"/>
                </a:moveTo>
                <a:lnTo>
                  <a:pt x="13258800" y="0"/>
                </a:lnTo>
              </a:path>
            </a:pathLst>
          </a:custGeom>
          <a:ln w="38100">
            <a:solidFill>
              <a:schemeClr val="tx2"/>
            </a:solidFill>
          </a:ln>
        </p:spPr>
        <p:txBody>
          <a:bodyPr wrap="square" lIns="0" tIns="0" rIns="0" bIns="0" rtlCol="0"/>
          <a:lstStyle/>
          <a:p>
            <a:endParaRPr sz="1350"/>
          </a:p>
        </p:txBody>
      </p:sp>
    </p:spTree>
    <p:extLst>
      <p:ext uri="{BB962C8B-B14F-4D97-AF65-F5344CB8AC3E}">
        <p14:creationId xmlns:p14="http://schemas.microsoft.com/office/powerpoint/2010/main" val="4114976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4"/>
            <a:ext cx="7772400" cy="341504"/>
          </a:xfrm>
          <a:prstGeom prst="rect">
            <a:avLst/>
          </a:prstGeom>
        </p:spPr>
        <p:txBody>
          <a:bodyPr wrap="square" lIns="0" tIns="0" rIns="0" bIns="0">
            <a:spAutoFit/>
          </a:bodyPr>
          <a:lstStyle>
            <a:lvl1pPr>
              <a:defRPr sz="2219" b="0" i="0">
                <a:solidFill>
                  <a:srgbClr val="3333B2"/>
                </a:solidFill>
                <a:latin typeface="Times New Roman"/>
                <a:cs typeface="Times New Roman"/>
              </a:defRPr>
            </a:lvl1pPr>
          </a:lstStyle>
          <a:p>
            <a:endParaRPr/>
          </a:p>
        </p:txBody>
      </p:sp>
      <p:sp>
        <p:nvSpPr>
          <p:cNvPr id="3" name="Holder 3"/>
          <p:cNvSpPr>
            <a:spLocks noGrp="1"/>
          </p:cNvSpPr>
          <p:nvPr>
            <p:ph type="subTitle" idx="4"/>
          </p:nvPr>
        </p:nvSpPr>
        <p:spPr>
          <a:xfrm>
            <a:off x="1371600" y="2880360"/>
            <a:ext cx="6400800" cy="243913"/>
          </a:xfrm>
          <a:prstGeom prst="rect">
            <a:avLst/>
          </a:prstGeom>
        </p:spPr>
        <p:txBody>
          <a:bodyPr wrap="square" lIns="0" tIns="0" rIns="0" bIns="0">
            <a:spAutoFit/>
          </a:bodyPr>
          <a:lstStyle>
            <a:lvl1pPr>
              <a:defRPr sz="1585"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5" name="Holder 5"/>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6" name="Holder 6"/>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723228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1136" y="292627"/>
            <a:ext cx="5790529" cy="341504"/>
          </a:xfrm>
        </p:spPr>
        <p:txBody>
          <a:bodyPr lIns="0" tIns="0" rIns="0" bIns="0"/>
          <a:lstStyle>
            <a:lvl1pPr>
              <a:defRPr sz="2219" b="0" i="0">
                <a:solidFill>
                  <a:srgbClr val="3333B2"/>
                </a:solidFill>
                <a:latin typeface="Times New Roman"/>
                <a:cs typeface="Times New Roman"/>
              </a:defRPr>
            </a:lvl1pPr>
          </a:lstStyle>
          <a:p>
            <a:endParaRPr/>
          </a:p>
        </p:txBody>
      </p:sp>
      <p:sp>
        <p:nvSpPr>
          <p:cNvPr id="3" name="Holder 3"/>
          <p:cNvSpPr>
            <a:spLocks noGrp="1"/>
          </p:cNvSpPr>
          <p:nvPr>
            <p:ph type="body" idx="1"/>
          </p:nvPr>
        </p:nvSpPr>
        <p:spPr>
          <a:xfrm>
            <a:off x="99900" y="1183366"/>
            <a:ext cx="7118826" cy="243913"/>
          </a:xfrm>
        </p:spPr>
        <p:txBody>
          <a:bodyPr lIns="0" tIns="0" rIns="0" bIns="0"/>
          <a:lstStyle>
            <a:lvl1pPr>
              <a:defRPr sz="1585"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5" name="Holder 5"/>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6" name="Holder 6"/>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2027245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1136" y="292627"/>
            <a:ext cx="5790529" cy="341504"/>
          </a:xfrm>
        </p:spPr>
        <p:txBody>
          <a:bodyPr lIns="0" tIns="0" rIns="0" bIns="0"/>
          <a:lstStyle>
            <a:lvl1pPr>
              <a:defRPr sz="2219" b="0" i="0">
                <a:solidFill>
                  <a:srgbClr val="3333B2"/>
                </a:solidFill>
                <a:latin typeface="Times New Roman"/>
                <a:cs typeface="Times New Roman"/>
              </a:defRPr>
            </a:lvl1pPr>
          </a:lstStyle>
          <a:p>
            <a:endParaRPr/>
          </a:p>
        </p:txBody>
      </p:sp>
      <p:sp>
        <p:nvSpPr>
          <p:cNvPr id="3" name="Holder 3"/>
          <p:cNvSpPr>
            <a:spLocks noGrp="1"/>
          </p:cNvSpPr>
          <p:nvPr>
            <p:ph sz="half" idx="2"/>
          </p:nvPr>
        </p:nvSpPr>
        <p:spPr>
          <a:xfrm>
            <a:off x="457201" y="1183005"/>
            <a:ext cx="397764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183005"/>
            <a:ext cx="3977640" cy="1538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6" name="Holder 6"/>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7" name="Holder 7"/>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3650678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1136" y="292627"/>
            <a:ext cx="5790529" cy="341504"/>
          </a:xfrm>
        </p:spPr>
        <p:txBody>
          <a:bodyPr lIns="0" tIns="0" rIns="0" bIns="0"/>
          <a:lstStyle>
            <a:lvl1pPr>
              <a:defRPr sz="2219" b="0" i="0">
                <a:solidFill>
                  <a:srgbClr val="3333B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4" name="Holder 4"/>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5" name="Holder 5"/>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572521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3" name="Holder 3"/>
          <p:cNvSpPr>
            <a:spLocks noGrp="1"/>
          </p:cNvSpPr>
          <p:nvPr>
            <p:ph type="dt" sz="half" idx="6"/>
          </p:nvPr>
        </p:nvSpPr>
        <p:spPr/>
        <p:txBody>
          <a:bodyPr lIns="0" tIns="0" rIns="0" bIns="0"/>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4" name="Holder 4"/>
          <p:cNvSpPr>
            <a:spLocks noGrp="1"/>
          </p:cNvSpPr>
          <p:nvPr>
            <p:ph type="sldNum" sz="quarter" idx="7"/>
          </p:nvPr>
        </p:nvSpPr>
        <p:spPr/>
        <p:txBody>
          <a:bodyPr lIns="0" tIns="0" rIns="0" bIns="0"/>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196808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tif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4.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60" r:id="rId13"/>
    <p:sldLayoutId id="2147483700" r:id="rId14"/>
    <p:sldLayoutId id="214748366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63EA2CF-AEF5-4E3D-861E-DEF026866134}" type="datetime1">
              <a:rPr lang="en-US" smtClean="0"/>
              <a:t>5/28/25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Unlocking housing capacity</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C4E4D8-9F32-48B9-A565-7A65177A12AA}" type="slidenum">
              <a:rPr lang="en-US" smtClean="0"/>
              <a:pPr/>
              <a:t>‹#›</a:t>
            </a:fld>
            <a:endParaRPr lang="en-US"/>
          </a:p>
        </p:txBody>
      </p:sp>
    </p:spTree>
    <p:extLst>
      <p:ext uri="{BB962C8B-B14F-4D97-AF65-F5344CB8AC3E}">
        <p14:creationId xmlns:p14="http://schemas.microsoft.com/office/powerpoint/2010/main" val="15523054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95739-9E26-4696-B813-723A1BA6EDE7}"/>
              </a:ext>
            </a:extLst>
          </p:cNvPr>
          <p:cNvSpPr>
            <a:spLocks noGrp="1"/>
          </p:cNvSpPr>
          <p:nvPr>
            <p:ph type="title"/>
          </p:nvPr>
        </p:nvSpPr>
        <p:spPr>
          <a:xfrm>
            <a:off x="628650" y="307778"/>
            <a:ext cx="7886700" cy="59356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B7ED462-38B1-4CC9-84B0-6A21A6BC9D64}"/>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dirty="0"/>
              <a:t>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5F2D5A4-06C4-4FE4-BED8-2A6517A751E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350" b="1">
                <a:solidFill>
                  <a:schemeClr val="accent1"/>
                </a:solidFill>
                <a:latin typeface="+mj-lt"/>
              </a:defRPr>
            </a:lvl1pPr>
          </a:lstStyle>
          <a:p>
            <a:fld id="{FABAFD24-227F-4E47-9534-04FD20963802}" type="slidenum">
              <a:rPr lang="en-US" smtClean="0"/>
              <a:pPr/>
              <a:t>‹#›</a:t>
            </a:fld>
            <a:endParaRPr lang="en-US" dirty="0"/>
          </a:p>
        </p:txBody>
      </p:sp>
      <p:sp>
        <p:nvSpPr>
          <p:cNvPr id="8" name="object 7">
            <a:extLst>
              <a:ext uri="{FF2B5EF4-FFF2-40B4-BE49-F238E27FC236}">
                <a16:creationId xmlns:a16="http://schemas.microsoft.com/office/drawing/2014/main" id="{1AFA815D-6C43-4E7C-9D85-1256235E86DC}"/>
              </a:ext>
            </a:extLst>
          </p:cNvPr>
          <p:cNvSpPr/>
          <p:nvPr userDrawn="1"/>
        </p:nvSpPr>
        <p:spPr>
          <a:xfrm>
            <a:off x="628650" y="4678803"/>
            <a:ext cx="7886700" cy="59069"/>
          </a:xfrm>
          <a:custGeom>
            <a:avLst/>
            <a:gdLst/>
            <a:ahLst/>
            <a:cxnLst/>
            <a:rect l="l" t="t" r="r" b="b"/>
            <a:pathLst>
              <a:path w="13258800">
                <a:moveTo>
                  <a:pt x="0" y="0"/>
                </a:moveTo>
                <a:lnTo>
                  <a:pt x="13258800" y="0"/>
                </a:lnTo>
              </a:path>
            </a:pathLst>
          </a:custGeom>
          <a:ln w="12700">
            <a:solidFill>
              <a:srgbClr val="DB6328"/>
            </a:solidFill>
          </a:ln>
        </p:spPr>
        <p:txBody>
          <a:bodyPr wrap="square" lIns="0" tIns="0" rIns="0" bIns="0" rtlCol="0"/>
          <a:lstStyle/>
          <a:p>
            <a:endParaRPr sz="1350"/>
          </a:p>
        </p:txBody>
      </p:sp>
      <p:pic>
        <p:nvPicPr>
          <p:cNvPr id="9" name="Picture 8">
            <a:extLst>
              <a:ext uri="{FF2B5EF4-FFF2-40B4-BE49-F238E27FC236}">
                <a16:creationId xmlns:a16="http://schemas.microsoft.com/office/drawing/2014/main" id="{B24257BC-0C7E-41AF-9BE5-9A60077B2844}"/>
              </a:ext>
            </a:extLst>
          </p:cNvPr>
          <p:cNvPicPr>
            <a:picLocks noChangeAspect="1"/>
          </p:cNvPicPr>
          <p:nvPr userDrawn="1"/>
        </p:nvPicPr>
        <p:blipFill>
          <a:blip r:embed="rId20"/>
          <a:stretch>
            <a:fillRect/>
          </a:stretch>
        </p:blipFill>
        <p:spPr>
          <a:xfrm>
            <a:off x="628650" y="4773969"/>
            <a:ext cx="685800" cy="237746"/>
          </a:xfrm>
          <a:prstGeom prst="rect">
            <a:avLst/>
          </a:prstGeom>
        </p:spPr>
      </p:pic>
    </p:spTree>
    <p:extLst>
      <p:ext uri="{BB962C8B-B14F-4D97-AF65-F5344CB8AC3E}">
        <p14:creationId xmlns:p14="http://schemas.microsoft.com/office/powerpoint/2010/main" val="40167991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1"/>
          </a:solidFill>
          <a:latin typeface="+mj-lt"/>
          <a:ea typeface="+mn-ea"/>
          <a:cs typeface="+mn-cs"/>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4"/>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4567972" cy="186213"/>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4747BA"/>
          </a:solidFill>
        </p:spPr>
        <p:txBody>
          <a:bodyPr wrap="square" lIns="0" tIns="0" rIns="0" bIns="0" rtlCol="0"/>
          <a:lstStyle/>
          <a:p>
            <a:endParaRPr sz="2219"/>
          </a:p>
        </p:txBody>
      </p:sp>
      <p:sp>
        <p:nvSpPr>
          <p:cNvPr id="2" name="Holder 2"/>
          <p:cNvSpPr>
            <a:spLocks noGrp="1"/>
          </p:cNvSpPr>
          <p:nvPr>
            <p:ph type="title"/>
          </p:nvPr>
        </p:nvSpPr>
        <p:spPr>
          <a:xfrm>
            <a:off x="151136" y="292627"/>
            <a:ext cx="5790529" cy="215444"/>
          </a:xfrm>
          <a:prstGeom prst="rect">
            <a:avLst/>
          </a:prstGeom>
        </p:spPr>
        <p:txBody>
          <a:bodyPr wrap="square" lIns="0" tIns="0" rIns="0" bIns="0">
            <a:spAutoFit/>
          </a:bodyPr>
          <a:lstStyle>
            <a:lvl1pPr>
              <a:defRPr sz="1400" b="0" i="0">
                <a:solidFill>
                  <a:srgbClr val="3333B2"/>
                </a:solidFill>
                <a:latin typeface="Times New Roman"/>
                <a:cs typeface="Times New Roman"/>
              </a:defRPr>
            </a:lvl1pPr>
          </a:lstStyle>
          <a:p>
            <a:endParaRPr/>
          </a:p>
        </p:txBody>
      </p:sp>
      <p:sp>
        <p:nvSpPr>
          <p:cNvPr id="3" name="Holder 3"/>
          <p:cNvSpPr>
            <a:spLocks noGrp="1"/>
          </p:cNvSpPr>
          <p:nvPr>
            <p:ph type="body" idx="1"/>
          </p:nvPr>
        </p:nvSpPr>
        <p:spPr>
          <a:xfrm>
            <a:off x="99900" y="1183366"/>
            <a:ext cx="7118826" cy="153888"/>
          </a:xfrm>
          <a:prstGeom prst="rect">
            <a:avLst/>
          </a:prstGeom>
        </p:spPr>
        <p:txBody>
          <a:bodyPr wrap="square" lIns="0" tIns="0" rIns="0" bIns="0">
            <a:spAutoFit/>
          </a:bodyPr>
          <a:lstStyle>
            <a:lvl1pPr>
              <a:defRPr sz="1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900624" y="4986416"/>
            <a:ext cx="1243705" cy="128240"/>
          </a:xfrm>
          <a:prstGeom prst="rect">
            <a:avLst/>
          </a:prstGeom>
        </p:spPr>
        <p:txBody>
          <a:bodyPr wrap="square" lIns="0" tIns="0" rIns="0" bIns="0">
            <a:spAutoFit/>
          </a:bodyPr>
          <a:lstStyle>
            <a:lvl1pPr>
              <a:defRPr sz="872" b="0" i="0">
                <a:solidFill>
                  <a:schemeClr val="bg1"/>
                </a:solidFill>
                <a:latin typeface="Bookman Old Style"/>
                <a:cs typeface="Bookman Old Style"/>
              </a:defRPr>
            </a:lvl1pPr>
          </a:lstStyle>
          <a:p>
            <a:pPr marL="20131">
              <a:lnSpc>
                <a:spcPts val="999"/>
              </a:lnSpc>
            </a:pPr>
            <a:r>
              <a:rPr lang="en-US" spc="-16"/>
              <a:t>Howard,</a:t>
            </a:r>
            <a:r>
              <a:rPr lang="en-US" spc="48"/>
              <a:t> </a:t>
            </a:r>
            <a:r>
              <a:rPr lang="en-US"/>
              <a:t>Wang,</a:t>
            </a:r>
            <a:r>
              <a:rPr lang="en-US" spc="55"/>
              <a:t> </a:t>
            </a:r>
            <a:r>
              <a:rPr lang="en-US" spc="-16"/>
              <a:t>Zhang</a:t>
            </a:r>
            <a:endParaRPr lang="en-US" spc="-16" dirty="0"/>
          </a:p>
        </p:txBody>
      </p:sp>
      <p:sp>
        <p:nvSpPr>
          <p:cNvPr id="5" name="Holder 5"/>
          <p:cNvSpPr>
            <a:spLocks noGrp="1"/>
          </p:cNvSpPr>
          <p:nvPr>
            <p:ph type="dt" sz="half" idx="6"/>
          </p:nvPr>
        </p:nvSpPr>
        <p:spPr>
          <a:xfrm>
            <a:off x="7211291" y="4986416"/>
            <a:ext cx="566967" cy="128240"/>
          </a:xfrm>
          <a:prstGeom prst="rect">
            <a:avLst/>
          </a:prstGeom>
        </p:spPr>
        <p:txBody>
          <a:bodyPr wrap="square" lIns="0" tIns="0" rIns="0" bIns="0">
            <a:spAutoFit/>
          </a:bodyPr>
          <a:lstStyle>
            <a:lvl1pPr>
              <a:defRPr sz="872" b="0" i="0">
                <a:solidFill>
                  <a:schemeClr val="tx1"/>
                </a:solidFill>
                <a:latin typeface="Bookman Old Style"/>
                <a:cs typeface="Bookman Old Style"/>
              </a:defRPr>
            </a:lvl1pPr>
          </a:lstStyle>
          <a:p>
            <a:pPr marL="20131">
              <a:lnSpc>
                <a:spcPts val="999"/>
              </a:lnSpc>
            </a:pPr>
            <a:r>
              <a:rPr lang="en-US"/>
              <a:t>May</a:t>
            </a:r>
            <a:r>
              <a:rPr lang="en-US" spc="32"/>
              <a:t> </a:t>
            </a:r>
            <a:r>
              <a:rPr lang="en-US" spc="-32"/>
              <a:t>2025</a:t>
            </a:r>
            <a:endParaRPr lang="en-US" spc="-32" dirty="0"/>
          </a:p>
        </p:txBody>
      </p:sp>
      <p:sp>
        <p:nvSpPr>
          <p:cNvPr id="6" name="Holder 6"/>
          <p:cNvSpPr>
            <a:spLocks noGrp="1"/>
          </p:cNvSpPr>
          <p:nvPr>
            <p:ph type="sldNum" sz="quarter" idx="7"/>
          </p:nvPr>
        </p:nvSpPr>
        <p:spPr>
          <a:xfrm>
            <a:off x="8749174" y="4986416"/>
            <a:ext cx="316212" cy="256480"/>
          </a:xfrm>
          <a:prstGeom prst="rect">
            <a:avLst/>
          </a:prstGeom>
        </p:spPr>
        <p:txBody>
          <a:bodyPr wrap="square" lIns="0" tIns="0" rIns="0" bIns="0">
            <a:spAutoFit/>
          </a:bodyPr>
          <a:lstStyle>
            <a:lvl1pPr>
              <a:defRPr sz="872" b="0" i="0">
                <a:solidFill>
                  <a:schemeClr val="tx1"/>
                </a:solidFill>
                <a:latin typeface="Bookman Old Style"/>
                <a:cs typeface="Bookman Old Style"/>
              </a:defRPr>
            </a:lvl1pPr>
          </a:lstStyle>
          <a:p>
            <a:pPr marL="60392">
              <a:lnSpc>
                <a:spcPts val="999"/>
              </a:lnSpc>
            </a:pPr>
            <a:fld id="{81D60167-4931-47E6-BA6A-407CBD079E47}" type="slidenum">
              <a:rPr lang="en-US" spc="-55" smtClean="0"/>
              <a:pPr marL="60392">
                <a:lnSpc>
                  <a:spcPts val="999"/>
                </a:lnSpc>
              </a:pPr>
              <a:t>‹#›</a:t>
            </a:fld>
            <a:r>
              <a:rPr lang="en-US" spc="-103"/>
              <a:t> </a:t>
            </a:r>
            <a:r>
              <a:rPr lang="en-US" spc="-32"/>
              <a:t>/</a:t>
            </a:r>
            <a:r>
              <a:rPr lang="en-US" spc="-95"/>
              <a:t> </a:t>
            </a:r>
            <a:r>
              <a:rPr lang="en-US" spc="-79"/>
              <a:t>8</a:t>
            </a:r>
            <a:endParaRPr lang="en-US" spc="-79" dirty="0"/>
          </a:p>
        </p:txBody>
      </p:sp>
    </p:spTree>
    <p:extLst>
      <p:ext uri="{BB962C8B-B14F-4D97-AF65-F5344CB8AC3E}">
        <p14:creationId xmlns:p14="http://schemas.microsoft.com/office/powerpoint/2010/main" val="33073903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724708">
        <a:defRPr>
          <a:latin typeface="+mn-lt"/>
          <a:ea typeface="+mn-ea"/>
          <a:cs typeface="+mn-cs"/>
        </a:defRPr>
      </a:lvl2pPr>
      <a:lvl3pPr marL="1449415">
        <a:defRPr>
          <a:latin typeface="+mn-lt"/>
          <a:ea typeface="+mn-ea"/>
          <a:cs typeface="+mn-cs"/>
        </a:defRPr>
      </a:lvl3pPr>
      <a:lvl4pPr marL="2174123">
        <a:defRPr>
          <a:latin typeface="+mn-lt"/>
          <a:ea typeface="+mn-ea"/>
          <a:cs typeface="+mn-cs"/>
        </a:defRPr>
      </a:lvl4pPr>
      <a:lvl5pPr marL="2898831">
        <a:defRPr>
          <a:latin typeface="+mn-lt"/>
          <a:ea typeface="+mn-ea"/>
          <a:cs typeface="+mn-cs"/>
        </a:defRPr>
      </a:lvl5pPr>
      <a:lvl6pPr marL="3623539">
        <a:defRPr>
          <a:latin typeface="+mn-lt"/>
          <a:ea typeface="+mn-ea"/>
          <a:cs typeface="+mn-cs"/>
        </a:defRPr>
      </a:lvl6pPr>
      <a:lvl7pPr marL="4348246">
        <a:defRPr>
          <a:latin typeface="+mn-lt"/>
          <a:ea typeface="+mn-ea"/>
          <a:cs typeface="+mn-cs"/>
        </a:defRPr>
      </a:lvl7pPr>
      <a:lvl8pPr marL="5072954">
        <a:defRPr>
          <a:latin typeface="+mn-lt"/>
          <a:ea typeface="+mn-ea"/>
          <a:cs typeface="+mn-cs"/>
        </a:defRPr>
      </a:lvl8pPr>
      <a:lvl9pPr marL="5797662">
        <a:defRPr>
          <a:latin typeface="+mn-lt"/>
          <a:ea typeface="+mn-ea"/>
          <a:cs typeface="+mn-cs"/>
        </a:defRPr>
      </a:lvl9pPr>
    </p:bodyStyle>
    <p:otherStyle>
      <a:lvl1pPr marL="0">
        <a:defRPr>
          <a:latin typeface="+mn-lt"/>
          <a:ea typeface="+mn-ea"/>
          <a:cs typeface="+mn-cs"/>
        </a:defRPr>
      </a:lvl1pPr>
      <a:lvl2pPr marL="724708">
        <a:defRPr>
          <a:latin typeface="+mn-lt"/>
          <a:ea typeface="+mn-ea"/>
          <a:cs typeface="+mn-cs"/>
        </a:defRPr>
      </a:lvl2pPr>
      <a:lvl3pPr marL="1449415">
        <a:defRPr>
          <a:latin typeface="+mn-lt"/>
          <a:ea typeface="+mn-ea"/>
          <a:cs typeface="+mn-cs"/>
        </a:defRPr>
      </a:lvl3pPr>
      <a:lvl4pPr marL="2174123">
        <a:defRPr>
          <a:latin typeface="+mn-lt"/>
          <a:ea typeface="+mn-ea"/>
          <a:cs typeface="+mn-cs"/>
        </a:defRPr>
      </a:lvl4pPr>
      <a:lvl5pPr marL="2898831">
        <a:defRPr>
          <a:latin typeface="+mn-lt"/>
          <a:ea typeface="+mn-ea"/>
          <a:cs typeface="+mn-cs"/>
        </a:defRPr>
      </a:lvl5pPr>
      <a:lvl6pPr marL="3623539">
        <a:defRPr>
          <a:latin typeface="+mn-lt"/>
          <a:ea typeface="+mn-ea"/>
          <a:cs typeface="+mn-cs"/>
        </a:defRPr>
      </a:lvl6pPr>
      <a:lvl7pPr marL="4348246">
        <a:defRPr>
          <a:latin typeface="+mn-lt"/>
          <a:ea typeface="+mn-ea"/>
          <a:cs typeface="+mn-cs"/>
        </a:defRPr>
      </a:lvl7pPr>
      <a:lvl8pPr marL="5072954">
        <a:defRPr>
          <a:latin typeface="+mn-lt"/>
          <a:ea typeface="+mn-ea"/>
          <a:cs typeface="+mn-cs"/>
        </a:defRPr>
      </a:lvl8pPr>
      <a:lvl9pPr marL="579766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abaca@ggwash.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ggwash.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mailto:jschuetz@brookings.edu"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jschuetz@arnoldventures.org"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519-EAE4-6328-9F49-F49CF9CF1F5D}"/>
              </a:ext>
            </a:extLst>
          </p:cNvPr>
          <p:cNvSpPr>
            <a:spLocks noGrp="1"/>
          </p:cNvSpPr>
          <p:nvPr>
            <p:ph type="title"/>
          </p:nvPr>
        </p:nvSpPr>
        <p:spPr>
          <a:xfrm>
            <a:off x="1402094" y="1232693"/>
            <a:ext cx="6172200" cy="857250"/>
          </a:xfrm>
        </p:spPr>
        <p:txBody>
          <a:bodyPr/>
          <a:lstStyle/>
          <a:p>
            <a:r>
              <a:rPr lang="en-US" b="1" dirty="0">
                <a:solidFill>
                  <a:srgbClr val="A62E26"/>
                </a:solidFill>
              </a:rPr>
              <a:t>Policy Forum Luncheon</a:t>
            </a:r>
          </a:p>
        </p:txBody>
      </p:sp>
      <p:sp>
        <p:nvSpPr>
          <p:cNvPr id="3" name="Content Placeholder 2">
            <a:extLst>
              <a:ext uri="{FF2B5EF4-FFF2-40B4-BE49-F238E27FC236}">
                <a16:creationId xmlns:a16="http://schemas.microsoft.com/office/drawing/2014/main" id="{E4299A19-6793-5F05-D924-9951F9A84459}"/>
              </a:ext>
            </a:extLst>
          </p:cNvPr>
          <p:cNvSpPr>
            <a:spLocks noGrp="1"/>
          </p:cNvSpPr>
          <p:nvPr>
            <p:ph idx="1"/>
          </p:nvPr>
        </p:nvSpPr>
        <p:spPr>
          <a:xfrm>
            <a:off x="910243" y="2089943"/>
            <a:ext cx="7323514" cy="2002367"/>
          </a:xfrm>
        </p:spPr>
        <p:txBody>
          <a:bodyPr/>
          <a:lstStyle/>
          <a:p>
            <a:pPr marL="0" indent="0" algn="ctr">
              <a:buNone/>
            </a:pPr>
            <a:r>
              <a:rPr lang="en-US" dirty="0">
                <a:solidFill>
                  <a:srgbClr val="A50021"/>
                </a:solidFill>
              </a:rPr>
              <a:t>The State of U.S. Housing Supply: Hearing from Policy, Industry and Research Perspectives</a:t>
            </a:r>
          </a:p>
        </p:txBody>
      </p:sp>
      <p:pic>
        <p:nvPicPr>
          <p:cNvPr id="7" name="Picture 6" descr="A close-up of a logo&#10;&#10;AI-generated content may be incorrect.">
            <a:extLst>
              <a:ext uri="{FF2B5EF4-FFF2-40B4-BE49-F238E27FC236}">
                <a16:creationId xmlns:a16="http://schemas.microsoft.com/office/drawing/2014/main" id="{8CA740EE-6ED1-A1D3-46C8-08575D67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43200" cy="872595"/>
          </a:xfrm>
          <a:prstGeom prst="rect">
            <a:avLst/>
          </a:prstGeom>
        </p:spPr>
      </p:pic>
      <p:sp>
        <p:nvSpPr>
          <p:cNvPr id="9" name="TextBox 8">
            <a:extLst>
              <a:ext uri="{FF2B5EF4-FFF2-40B4-BE49-F238E27FC236}">
                <a16:creationId xmlns:a16="http://schemas.microsoft.com/office/drawing/2014/main" id="{21823CD1-37CB-5777-6BD4-CE122A5D9825}"/>
              </a:ext>
            </a:extLst>
          </p:cNvPr>
          <p:cNvSpPr txBox="1"/>
          <p:nvPr/>
        </p:nvSpPr>
        <p:spPr>
          <a:xfrm>
            <a:off x="773792" y="3194812"/>
            <a:ext cx="6841376" cy="830997"/>
          </a:xfrm>
          <a:prstGeom prst="rect">
            <a:avLst/>
          </a:prstGeom>
          <a:noFill/>
        </p:spPr>
        <p:txBody>
          <a:bodyPr wrap="square">
            <a:spAutoFit/>
          </a:bodyPr>
          <a:lstStyle/>
          <a:p>
            <a:r>
              <a:rPr lang="en-US" sz="1600" b="1" dirty="0"/>
              <a:t>Moderator: </a:t>
            </a:r>
            <a:r>
              <a:rPr lang="en-US" sz="1600" b="1" i="1" dirty="0"/>
              <a:t>Gary Painter; University of Cincinnati</a:t>
            </a:r>
          </a:p>
          <a:p>
            <a:endParaRPr lang="en-US" sz="1600" b="1" i="1" dirty="0"/>
          </a:p>
          <a:p>
            <a:r>
              <a:rPr lang="en-US" sz="1600" b="1" dirty="0"/>
              <a:t>Panelist</a:t>
            </a:r>
          </a:p>
        </p:txBody>
      </p:sp>
      <p:graphicFrame>
        <p:nvGraphicFramePr>
          <p:cNvPr id="4" name="Table 3">
            <a:extLst>
              <a:ext uri="{FF2B5EF4-FFF2-40B4-BE49-F238E27FC236}">
                <a16:creationId xmlns:a16="http://schemas.microsoft.com/office/drawing/2014/main" id="{2323F675-96F1-14AC-C962-3EFCB967F961}"/>
              </a:ext>
            </a:extLst>
          </p:cNvPr>
          <p:cNvGraphicFramePr>
            <a:graphicFrameLocks noGrp="1"/>
          </p:cNvGraphicFramePr>
          <p:nvPr>
            <p:extLst>
              <p:ext uri="{D42A27DB-BD31-4B8C-83A1-F6EECF244321}">
                <p14:modId xmlns:p14="http://schemas.microsoft.com/office/powerpoint/2010/main" val="2394914000"/>
              </p:ext>
            </p:extLst>
          </p:nvPr>
        </p:nvGraphicFramePr>
        <p:xfrm>
          <a:off x="773792" y="4015740"/>
          <a:ext cx="7960820" cy="1127760"/>
        </p:xfrm>
        <a:graphic>
          <a:graphicData uri="http://schemas.openxmlformats.org/drawingml/2006/table">
            <a:tbl>
              <a:tblPr firstRow="1" bandRow="1">
                <a:tableStyleId>{5C22544A-7EE6-4342-B048-85BDC9FD1C3A}</a:tableStyleId>
              </a:tblPr>
              <a:tblGrid>
                <a:gridCol w="1828092">
                  <a:extLst>
                    <a:ext uri="{9D8B030D-6E8A-4147-A177-3AD203B41FA5}">
                      <a16:colId xmlns:a16="http://schemas.microsoft.com/office/drawing/2014/main" val="502380686"/>
                    </a:ext>
                  </a:extLst>
                </a:gridCol>
                <a:gridCol w="1845426">
                  <a:extLst>
                    <a:ext uri="{9D8B030D-6E8A-4147-A177-3AD203B41FA5}">
                      <a16:colId xmlns:a16="http://schemas.microsoft.com/office/drawing/2014/main" val="3754696949"/>
                    </a:ext>
                  </a:extLst>
                </a:gridCol>
                <a:gridCol w="2297097">
                  <a:extLst>
                    <a:ext uri="{9D8B030D-6E8A-4147-A177-3AD203B41FA5}">
                      <a16:colId xmlns:a16="http://schemas.microsoft.com/office/drawing/2014/main" val="1042747068"/>
                    </a:ext>
                  </a:extLst>
                </a:gridCol>
                <a:gridCol w="1990205">
                  <a:extLst>
                    <a:ext uri="{9D8B030D-6E8A-4147-A177-3AD203B41FA5}">
                      <a16:colId xmlns:a16="http://schemas.microsoft.com/office/drawing/2014/main" val="456415433"/>
                    </a:ext>
                  </a:extLst>
                </a:gridCol>
              </a:tblGrid>
              <a:tr h="148317">
                <a:tc>
                  <a:txBody>
                    <a:bodyPr/>
                    <a:lstStyle/>
                    <a:p>
                      <a:r>
                        <a:rPr lang="en-US" sz="1600" i="1" dirty="0">
                          <a:solidFill>
                            <a:schemeClr val="tx1"/>
                          </a:solidFill>
                        </a:rPr>
                        <a:t>Jenny Schuetz</a:t>
                      </a:r>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i="1" dirty="0">
                          <a:solidFill>
                            <a:schemeClr val="tx1"/>
                          </a:solidFill>
                        </a:rPr>
                        <a:t>Alex Baca</a:t>
                      </a:r>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i="1" dirty="0">
                          <a:solidFill>
                            <a:schemeClr val="tx1"/>
                          </a:solidFill>
                        </a:rPr>
                        <a:t>Caitlin Sugrue Walter</a:t>
                      </a:r>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i="1" dirty="0">
                          <a:solidFill>
                            <a:schemeClr val="tx1"/>
                          </a:solidFill>
                        </a:rPr>
                        <a:t>Troup Howard</a:t>
                      </a:r>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77883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i="1" dirty="0">
                          <a:solidFill>
                            <a:schemeClr val="tx1"/>
                          </a:solidFill>
                        </a:rPr>
                        <a:t>Arnold Ventures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i="1" dirty="0">
                          <a:solidFill>
                            <a:schemeClr val="tx1"/>
                          </a:solidFill>
                        </a:rPr>
                        <a:t>Greater Greater Washington</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i="1" dirty="0">
                          <a:solidFill>
                            <a:schemeClr val="tx1"/>
                          </a:solidFill>
                        </a:rPr>
                        <a:t>National Multifamily Housing Council (NMHC)</a:t>
                      </a:r>
                    </a:p>
                    <a:p>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i="1" dirty="0">
                          <a:solidFill>
                            <a:schemeClr val="tx1"/>
                          </a:solidFill>
                        </a:rPr>
                        <a:t>University of Utah</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137935"/>
                  </a:ext>
                </a:extLst>
              </a:tr>
            </a:tbl>
          </a:graphicData>
        </a:graphic>
      </p:graphicFrame>
    </p:spTree>
    <p:extLst>
      <p:ext uri="{BB962C8B-B14F-4D97-AF65-F5344CB8AC3E}">
        <p14:creationId xmlns:p14="http://schemas.microsoft.com/office/powerpoint/2010/main" val="140134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To advocate = to support</a:t>
            </a:r>
            <a:endParaRPr b="1"/>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a:t>501(c)3</a:t>
            </a:r>
            <a:endParaRPr b="1"/>
          </a:p>
          <a:p>
            <a:pPr marL="457200" lvl="0" indent="-317182" algn="l" rtl="0">
              <a:spcBef>
                <a:spcPts val="1200"/>
              </a:spcBef>
              <a:spcAft>
                <a:spcPts val="0"/>
              </a:spcAft>
              <a:buSzPct val="100000"/>
              <a:buChar char="●"/>
            </a:pPr>
            <a:r>
              <a:rPr lang="en"/>
              <a:t>Blogging and thought leadership—we started as, and remain, ggwash.org </a:t>
            </a:r>
            <a:endParaRPr/>
          </a:p>
          <a:p>
            <a:pPr marL="457200" lvl="0" indent="-317182" algn="l" rtl="0">
              <a:spcBef>
                <a:spcPts val="0"/>
              </a:spcBef>
              <a:spcAft>
                <a:spcPts val="0"/>
              </a:spcAft>
              <a:buSzPct val="100000"/>
              <a:buChar char="●"/>
            </a:pPr>
            <a:r>
              <a:rPr lang="en"/>
              <a:t>Relationship-building—we’re only as strong as our network</a:t>
            </a:r>
            <a:endParaRPr/>
          </a:p>
          <a:p>
            <a:pPr marL="457200" lvl="0" indent="-317182" algn="l" rtl="0">
              <a:spcBef>
                <a:spcPts val="0"/>
              </a:spcBef>
              <a:spcAft>
                <a:spcPts val="0"/>
              </a:spcAft>
              <a:buSzPct val="100000"/>
              <a:buChar char="●"/>
            </a:pPr>
            <a:r>
              <a:rPr lang="en"/>
              <a:t>Organizing—basebuilding, turnout to public forums, civic engagement</a:t>
            </a:r>
            <a:endParaRPr/>
          </a:p>
          <a:p>
            <a:pPr marL="457200" lvl="0" indent="-317182" algn="l" rtl="0">
              <a:spcBef>
                <a:spcPts val="0"/>
              </a:spcBef>
              <a:spcAft>
                <a:spcPts val="0"/>
              </a:spcAft>
              <a:buSzPct val="100000"/>
              <a:buChar char="●"/>
            </a:pPr>
            <a:r>
              <a:rPr lang="en"/>
              <a:t>Research—sometimes our own, but mostly employing others’</a:t>
            </a:r>
            <a:endParaRPr/>
          </a:p>
          <a:p>
            <a:pPr marL="457200" lvl="0" indent="-317182" algn="l" rtl="0">
              <a:spcBef>
                <a:spcPts val="0"/>
              </a:spcBef>
              <a:spcAft>
                <a:spcPts val="0"/>
              </a:spcAft>
              <a:buSzPct val="100000"/>
              <a:buChar char="●"/>
            </a:pPr>
            <a:r>
              <a:rPr lang="en"/>
              <a:t>Events—fun!</a:t>
            </a:r>
            <a:endParaRPr/>
          </a:p>
          <a:p>
            <a:pPr marL="0" lvl="0" indent="0" algn="l" rtl="0">
              <a:spcBef>
                <a:spcPts val="1200"/>
              </a:spcBef>
              <a:spcAft>
                <a:spcPts val="0"/>
              </a:spcAft>
              <a:buNone/>
            </a:pPr>
            <a:r>
              <a:rPr lang="en" b="1"/>
              <a:t>501(c4)</a:t>
            </a:r>
            <a:endParaRPr b="1"/>
          </a:p>
          <a:p>
            <a:pPr marL="457200" lvl="0" indent="-317182" algn="l" rtl="0">
              <a:spcBef>
                <a:spcPts val="1200"/>
              </a:spcBef>
              <a:spcAft>
                <a:spcPts val="0"/>
              </a:spcAft>
              <a:buSzPct val="100000"/>
              <a:buChar char="●"/>
            </a:pPr>
            <a:r>
              <a:rPr lang="en"/>
              <a:t>Lobbying</a:t>
            </a:r>
            <a:endParaRPr/>
          </a:p>
          <a:p>
            <a:pPr marL="457200" lvl="0" indent="-317182" algn="l" rtl="0">
              <a:spcBef>
                <a:spcPts val="0"/>
              </a:spcBef>
              <a:spcAft>
                <a:spcPts val="0"/>
              </a:spcAft>
              <a:buSzPct val="100000"/>
              <a:buChar char="●"/>
            </a:pPr>
            <a:r>
              <a:rPr lang="en"/>
              <a:t>Endorsements (of candidates and ballot measures)</a:t>
            </a:r>
            <a:endParaRPr/>
          </a:p>
          <a:p>
            <a:pPr marL="457200" lvl="0" indent="-317182" algn="l" rtl="0">
              <a:spcBef>
                <a:spcPts val="0"/>
              </a:spcBef>
              <a:spcAft>
                <a:spcPts val="0"/>
              </a:spcAft>
              <a:buSzPct val="100000"/>
              <a:buChar char="●"/>
            </a:pPr>
            <a:r>
              <a:rPr lang="en"/>
              <a:t>GOTV for endorsed candidates</a:t>
            </a:r>
            <a:endParaRPr/>
          </a:p>
          <a:p>
            <a:pPr marL="457200" lvl="0" indent="-317182" algn="l" rtl="0">
              <a:spcBef>
                <a:spcPts val="0"/>
              </a:spcBef>
              <a:spcAft>
                <a:spcPts val="0"/>
              </a:spcAft>
              <a:buSzPct val="100000"/>
              <a:buChar char="●"/>
            </a:pPr>
            <a:r>
              <a:rPr lang="en"/>
              <a:t>Political spending</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How we use your research</a:t>
            </a:r>
            <a:endParaRPr b="1"/>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blog posts</a:t>
            </a:r>
            <a:endParaRPr/>
          </a:p>
          <a:p>
            <a:pPr marL="457200" lvl="0" indent="-342900" algn="l" rtl="0">
              <a:spcBef>
                <a:spcPts val="0"/>
              </a:spcBef>
              <a:spcAft>
                <a:spcPts val="0"/>
              </a:spcAft>
              <a:buSzPts val="1800"/>
              <a:buChar char="●"/>
            </a:pPr>
            <a:r>
              <a:rPr lang="en"/>
              <a:t>In public testimony</a:t>
            </a:r>
            <a:endParaRPr/>
          </a:p>
          <a:p>
            <a:pPr marL="457200" lvl="0" indent="-342900" algn="l" rtl="0">
              <a:spcBef>
                <a:spcPts val="0"/>
              </a:spcBef>
              <a:spcAft>
                <a:spcPts val="0"/>
              </a:spcAft>
              <a:buSzPts val="1800"/>
              <a:buChar char="●"/>
            </a:pPr>
            <a:r>
              <a:rPr lang="en"/>
              <a:t>In meetings with elected officials</a:t>
            </a:r>
            <a:endParaRPr/>
          </a:p>
          <a:p>
            <a:pPr marL="457200" lvl="0" indent="-342900" algn="l" rtl="0">
              <a:spcBef>
                <a:spcPts val="0"/>
              </a:spcBef>
              <a:spcAft>
                <a:spcPts val="0"/>
              </a:spcAft>
              <a:buSzPts val="1800"/>
              <a:buChar char="●"/>
            </a:pPr>
            <a:r>
              <a:rPr lang="en"/>
              <a:t>To inform our candidate questionnaires</a:t>
            </a:r>
            <a:endParaRPr/>
          </a:p>
          <a:p>
            <a:pPr marL="457200" lvl="0" indent="-342900" algn="l" rtl="0">
              <a:spcBef>
                <a:spcPts val="0"/>
              </a:spcBef>
              <a:spcAft>
                <a:spcPts val="0"/>
              </a:spcAft>
              <a:buSzPts val="1800"/>
              <a:buChar char="●"/>
            </a:pPr>
            <a:r>
              <a:rPr lang="en"/>
              <a:t>And more!</a:t>
            </a:r>
            <a:endParaRPr/>
          </a:p>
          <a:p>
            <a:pPr marL="0" lvl="0" indent="0" algn="l" rtl="0">
              <a:spcBef>
                <a:spcPts val="1200"/>
              </a:spcBef>
              <a:spcAft>
                <a:spcPts val="1200"/>
              </a:spcAft>
              <a:buNone/>
            </a:pPr>
            <a:r>
              <a:rPr lang="en"/>
              <a:t>GGWash advocates for more housing, more affordable housing, frequent and reliable transportation, fewer trips by car, and fairer land-use practices in D.C., Maryland, and Virginia. Our relationships, and being perceived as competent actors in the local political landscape, is critical to our success.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Things decisionmakers tell me they want to know</a:t>
            </a:r>
            <a:endParaRPr b="1"/>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a:t>Will building more housing impact X type of person?</a:t>
            </a:r>
            <a:endParaRPr/>
          </a:p>
          <a:p>
            <a:pPr marL="457200" lvl="0" indent="-342900" algn="l" rtl="0">
              <a:spcBef>
                <a:spcPts val="0"/>
              </a:spcBef>
              <a:spcAft>
                <a:spcPts val="0"/>
              </a:spcAft>
              <a:buSzPts val="1800"/>
              <a:buChar char="●"/>
            </a:pPr>
            <a:r>
              <a:rPr lang="en"/>
              <a:t>Will building more housing increase property values?</a:t>
            </a:r>
            <a:endParaRPr/>
          </a:p>
          <a:p>
            <a:pPr marL="457200" lvl="0" indent="-342900" algn="l" rtl="0">
              <a:spcBef>
                <a:spcPts val="0"/>
              </a:spcBef>
              <a:spcAft>
                <a:spcPts val="0"/>
              </a:spcAft>
              <a:buSzPts val="1800"/>
              <a:buChar char="●"/>
            </a:pPr>
            <a:r>
              <a:rPr lang="en"/>
              <a:t>Will building more housing decrease property values?</a:t>
            </a:r>
            <a:endParaRPr/>
          </a:p>
          <a:p>
            <a:pPr marL="457200" lvl="0" indent="-342900" algn="l" rtl="0">
              <a:spcBef>
                <a:spcPts val="0"/>
              </a:spcBef>
              <a:spcAft>
                <a:spcPts val="0"/>
              </a:spcAft>
              <a:buSzPts val="1800"/>
              <a:buChar char="●"/>
            </a:pPr>
            <a:r>
              <a:rPr lang="en"/>
              <a:t>Will building more housing increase our tax base?</a:t>
            </a:r>
            <a:endParaRPr/>
          </a:p>
          <a:p>
            <a:pPr marL="457200" lvl="0" indent="-342900" algn="l" rtl="0">
              <a:spcBef>
                <a:spcPts val="0"/>
              </a:spcBef>
              <a:spcAft>
                <a:spcPts val="0"/>
              </a:spcAft>
              <a:buSzPts val="1800"/>
              <a:buChar char="●"/>
            </a:pPr>
            <a:r>
              <a:rPr lang="en"/>
              <a:t>Will building more housing displace people?</a:t>
            </a:r>
            <a:endParaRPr/>
          </a:p>
          <a:p>
            <a:pPr marL="457200" lvl="0" indent="-342900" algn="l" rtl="0">
              <a:spcBef>
                <a:spcPts val="0"/>
              </a:spcBef>
              <a:spcAft>
                <a:spcPts val="0"/>
              </a:spcAft>
              <a:buSzPts val="1800"/>
              <a:buChar char="●"/>
            </a:pPr>
            <a:r>
              <a:rPr lang="en"/>
              <a:t>Is this data disaggregated by race?</a:t>
            </a:r>
            <a:endParaRPr/>
          </a:p>
          <a:p>
            <a:pPr marL="457200" lvl="0" indent="-342900" algn="l" rtl="0">
              <a:spcBef>
                <a:spcPts val="0"/>
              </a:spcBef>
              <a:spcAft>
                <a:spcPts val="0"/>
              </a:spcAft>
              <a:buSzPts val="1800"/>
              <a:buChar char="●"/>
            </a:pPr>
            <a:r>
              <a:rPr lang="en"/>
              <a:t>What will rents in [insert development project here] be?</a:t>
            </a:r>
            <a:endParaRPr/>
          </a:p>
          <a:p>
            <a:pPr marL="457200" lvl="0" indent="-342900" algn="l" rtl="0">
              <a:spcBef>
                <a:spcPts val="0"/>
              </a:spcBef>
              <a:spcAft>
                <a:spcPts val="0"/>
              </a:spcAft>
              <a:buSzPts val="1800"/>
              <a:buChar char="●"/>
            </a:pPr>
            <a:r>
              <a:rPr lang="en"/>
              <a:t>What will [insert development project here] look like?</a:t>
            </a:r>
            <a:endParaRPr/>
          </a:p>
          <a:p>
            <a:pPr marL="457200" lvl="0" indent="-342900" algn="l" rtl="0">
              <a:spcBef>
                <a:spcPts val="0"/>
              </a:spcBef>
              <a:spcAft>
                <a:spcPts val="0"/>
              </a:spcAft>
              <a:buSzPts val="1800"/>
              <a:buChar char="●"/>
            </a:pPr>
            <a:r>
              <a:rPr lang="en"/>
              <a:t>What does rezoning do?</a:t>
            </a:r>
            <a:endParaRPr/>
          </a:p>
          <a:p>
            <a:pPr marL="457200" lvl="0" indent="-342900" algn="l" rtl="0">
              <a:spcBef>
                <a:spcPts val="0"/>
              </a:spcBef>
              <a:spcAft>
                <a:spcPts val="0"/>
              </a:spcAft>
              <a:buSzPts val="1800"/>
              <a:buChar char="●"/>
            </a:pPr>
            <a:r>
              <a:rPr lang="en"/>
              <a:t>Can it be 100 percent affordable?</a:t>
            </a:r>
            <a:endParaRPr/>
          </a:p>
          <a:p>
            <a:pPr marL="457200" lvl="0" indent="-342900" algn="l" rtl="0">
              <a:spcBef>
                <a:spcPts val="0"/>
              </a:spcBef>
              <a:spcAft>
                <a:spcPts val="0"/>
              </a:spcAft>
              <a:buSzPts val="1800"/>
              <a:buChar char="●"/>
            </a:pPr>
            <a:r>
              <a:rPr lang="en"/>
              <a:t>The Height Act??????????</a:t>
            </a:r>
            <a:endParaRPr/>
          </a:p>
          <a:p>
            <a:pPr marL="457200" lvl="0" indent="-342900" algn="l" rtl="0">
              <a:spcBef>
                <a:spcPts val="0"/>
              </a:spcBef>
              <a:spcAft>
                <a:spcPts val="0"/>
              </a:spcAft>
              <a:buSzPts val="1800"/>
              <a:buChar char="●"/>
            </a:pPr>
            <a:r>
              <a:rPr lang="en"/>
              <a:t>But it’s luxury housing (not a question, just a comment).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Things </a:t>
            </a:r>
            <a:r>
              <a:rPr lang="en" b="1" i="1"/>
              <a:t>I</a:t>
            </a:r>
            <a:r>
              <a:rPr lang="en" b="1"/>
              <a:t> want to know</a:t>
            </a:r>
            <a:endParaRPr b="1"/>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How much housing needs to be built, and where, for housing costs in the District to be affordable to all residents at no more than 30 percent of their income?</a:t>
            </a:r>
            <a:endParaRPr/>
          </a:p>
          <a:p>
            <a:pPr marL="457200" lvl="0" indent="-334327" algn="l" rtl="0">
              <a:spcBef>
                <a:spcPts val="0"/>
              </a:spcBef>
              <a:spcAft>
                <a:spcPts val="0"/>
              </a:spcAft>
              <a:buSzPct val="100000"/>
              <a:buChar char="●"/>
            </a:pPr>
            <a:r>
              <a:rPr lang="en"/>
              <a:t>What needs to be legal by-right to stimulate production of missing-middle housing (sixplexes+).</a:t>
            </a:r>
            <a:endParaRPr/>
          </a:p>
          <a:p>
            <a:pPr marL="457200" lvl="0" indent="-334327" algn="l" rtl="0">
              <a:spcBef>
                <a:spcPts val="0"/>
              </a:spcBef>
              <a:spcAft>
                <a:spcPts val="0"/>
              </a:spcAft>
              <a:buSzPct val="100000"/>
              <a:buChar char="●"/>
            </a:pPr>
            <a:r>
              <a:rPr lang="en"/>
              <a:t>What kind of fiscal impact would legalizing multifamily housing District-wide have on our finances?</a:t>
            </a:r>
            <a:endParaRPr/>
          </a:p>
          <a:p>
            <a:pPr marL="457200" lvl="0" indent="-334327" algn="l" rtl="0">
              <a:spcBef>
                <a:spcPts val="0"/>
              </a:spcBef>
              <a:spcAft>
                <a:spcPts val="0"/>
              </a:spcAft>
              <a:buSzPct val="100000"/>
              <a:buChar char="●"/>
            </a:pPr>
            <a:r>
              <a:rPr lang="en"/>
              <a:t>How greatly are our discretionary processes (via the Zoning Commission or the Board of Zoning Adjustment) impacting housing construction—what is the average time added to a project, and how much is it costing developers? What’s worse: Discretionary processes, or tenant protections?</a:t>
            </a:r>
            <a:endParaRPr/>
          </a:p>
          <a:p>
            <a:pPr marL="457200" lvl="0" indent="-334327" algn="l" rtl="0">
              <a:spcBef>
                <a:spcPts val="0"/>
              </a:spcBef>
              <a:spcAft>
                <a:spcPts val="0"/>
              </a:spcAft>
              <a:buSzPct val="100000"/>
              <a:buChar char="●"/>
            </a:pPr>
            <a:r>
              <a:rPr lang="en"/>
              <a:t>Who supports increased housing production, but doesn’t go to public meetings to say so, </a:t>
            </a:r>
            <a:r>
              <a:rPr lang="en" i="1"/>
              <a:t>but</a:t>
            </a:r>
            <a:r>
              <a:rPr lang="en"/>
              <a:t> votes for local elected officials?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GGWash/GCAAR December 2024 poll of D.C. voters</a:t>
            </a:r>
            <a:endParaRPr b="1"/>
          </a:p>
        </p:txBody>
      </p:sp>
      <p:sp>
        <p:nvSpPr>
          <p:cNvPr id="86" name="Google Shape;86;p18"/>
          <p:cNvSpPr txBox="1">
            <a:spLocks noGrp="1"/>
          </p:cNvSpPr>
          <p:nvPr>
            <p:ph type="body" idx="1"/>
          </p:nvPr>
        </p:nvSpPr>
        <p:spPr>
          <a:xfrm>
            <a:off x="784650" y="4362050"/>
            <a:ext cx="7574700" cy="4851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1200"/>
              </a:spcAft>
              <a:buNone/>
            </a:pPr>
            <a:r>
              <a:rPr lang="en"/>
              <a:t>“District residents prefer housing affordability to neighborhood character”!</a:t>
            </a:r>
            <a:endParaRPr/>
          </a:p>
        </p:txBody>
      </p:sp>
      <p:pic>
        <p:nvPicPr>
          <p:cNvPr id="87" name="Google Shape;87;p18" title="Screenshot 2025-05-27 at 4.09.05 PM.png"/>
          <p:cNvPicPr preferRelativeResize="0"/>
          <p:nvPr/>
        </p:nvPicPr>
        <p:blipFill>
          <a:blip r:embed="rId3">
            <a:alphaModFix/>
          </a:blip>
          <a:stretch>
            <a:fillRect/>
          </a:stretch>
        </p:blipFill>
        <p:spPr>
          <a:xfrm>
            <a:off x="2136113" y="1170125"/>
            <a:ext cx="4871763" cy="3039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title="Screenshot 2025-05-27 at 4.10.24 PM.png"/>
          <p:cNvPicPr preferRelativeResize="0"/>
          <p:nvPr/>
        </p:nvPicPr>
        <p:blipFill>
          <a:blip r:embed="rId3">
            <a:alphaModFix/>
          </a:blip>
          <a:stretch>
            <a:fillRect/>
          </a:stretch>
        </p:blipFill>
        <p:spPr>
          <a:xfrm>
            <a:off x="1349325" y="554626"/>
            <a:ext cx="6445351" cy="1785150"/>
          </a:xfrm>
          <a:prstGeom prst="rect">
            <a:avLst/>
          </a:prstGeom>
          <a:noFill/>
          <a:ln>
            <a:noFill/>
          </a:ln>
        </p:spPr>
      </p:pic>
      <p:pic>
        <p:nvPicPr>
          <p:cNvPr id="93" name="Google Shape;93;p19" title="Screenshot 2025-05-27 at 4.11.21 PM.png"/>
          <p:cNvPicPr preferRelativeResize="0"/>
          <p:nvPr/>
        </p:nvPicPr>
        <p:blipFill>
          <a:blip r:embed="rId4">
            <a:alphaModFix/>
          </a:blip>
          <a:stretch>
            <a:fillRect/>
          </a:stretch>
        </p:blipFill>
        <p:spPr>
          <a:xfrm>
            <a:off x="973575" y="2493502"/>
            <a:ext cx="7196850" cy="2108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title="Screenshot 2025-05-27 at 4.09.44 PM.png"/>
          <p:cNvPicPr preferRelativeResize="0"/>
          <p:nvPr/>
        </p:nvPicPr>
        <p:blipFill>
          <a:blip r:embed="rId3">
            <a:alphaModFix/>
          </a:blip>
          <a:stretch>
            <a:fillRect/>
          </a:stretch>
        </p:blipFill>
        <p:spPr>
          <a:xfrm>
            <a:off x="1912399" y="235800"/>
            <a:ext cx="5319199" cy="4567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“Useful, but biased.” —A local elected official in Washington, D.C., describing GGWash.</a:t>
            </a:r>
            <a:endParaRPr b="1"/>
          </a:p>
        </p:txBody>
      </p:sp>
      <p:sp>
        <p:nvSpPr>
          <p:cNvPr id="104" name="Google Shape;104;p21"/>
          <p:cNvSpPr txBox="1">
            <a:spLocks noGrp="1"/>
          </p:cNvSpPr>
          <p:nvPr>
            <p:ph type="body" idx="1"/>
          </p:nvPr>
        </p:nvSpPr>
        <p:spPr>
          <a:xfrm>
            <a:off x="311700" y="1650625"/>
            <a:ext cx="8520600" cy="291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a:t>
            </a:r>
            <a:endParaRPr/>
          </a:p>
          <a:p>
            <a:pPr marL="0" lvl="0" indent="0" algn="l" rtl="0">
              <a:spcBef>
                <a:spcPts val="1200"/>
              </a:spcBef>
              <a:spcAft>
                <a:spcPts val="0"/>
              </a:spcAft>
              <a:buNone/>
            </a:pPr>
            <a:r>
              <a:rPr lang="en"/>
              <a:t>Alex Baca</a:t>
            </a:r>
            <a:br>
              <a:rPr lang="en"/>
            </a:br>
            <a:r>
              <a:rPr lang="en" u="sng">
                <a:solidFill>
                  <a:schemeClr val="hlink"/>
                </a:solidFill>
                <a:hlinkClick r:id="rId3"/>
              </a:rPr>
              <a:t>abaca@ggwash.org</a:t>
            </a:r>
            <a:br>
              <a:rPr lang="en"/>
            </a:br>
            <a:r>
              <a:rPr lang="en" u="sng">
                <a:solidFill>
                  <a:schemeClr val="hlink"/>
                </a:solidFill>
                <a:hlinkClick r:id="rId4"/>
              </a:rPr>
              <a:t>ggwash.org</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7F2F-4448-47AD-A79B-3A085CDEDE52}"/>
              </a:ext>
            </a:extLst>
          </p:cNvPr>
          <p:cNvSpPr>
            <a:spLocks noGrp="1"/>
          </p:cNvSpPr>
          <p:nvPr>
            <p:ph type="ctrTitle"/>
          </p:nvPr>
        </p:nvSpPr>
        <p:spPr/>
        <p:txBody>
          <a:bodyPr/>
          <a:lstStyle/>
          <a:p>
            <a:r>
              <a:rPr lang="en-US" dirty="0"/>
              <a:t>AREUEA Policy Presentation</a:t>
            </a:r>
          </a:p>
        </p:txBody>
      </p:sp>
      <p:sp>
        <p:nvSpPr>
          <p:cNvPr id="5" name="object 102">
            <a:extLst>
              <a:ext uri="{FF2B5EF4-FFF2-40B4-BE49-F238E27FC236}">
                <a16:creationId xmlns:a16="http://schemas.microsoft.com/office/drawing/2014/main" id="{1B2EDE12-207D-426D-8398-29CC8AF30671}"/>
              </a:ext>
            </a:extLst>
          </p:cNvPr>
          <p:cNvSpPr txBox="1"/>
          <p:nvPr/>
        </p:nvSpPr>
        <p:spPr>
          <a:xfrm>
            <a:off x="300038" y="4276725"/>
            <a:ext cx="3213259" cy="576440"/>
          </a:xfrm>
          <a:prstGeom prst="rect">
            <a:avLst/>
          </a:prstGeom>
        </p:spPr>
        <p:txBody>
          <a:bodyPr vert="horz" wrap="square" lIns="0" tIns="9525" rIns="0" bIns="0" rtlCol="0">
            <a:spAutoFit/>
          </a:bodyPr>
          <a:lstStyle/>
          <a:p>
            <a:pPr marL="9525">
              <a:spcBef>
                <a:spcPts val="75"/>
              </a:spcBef>
            </a:pPr>
            <a:r>
              <a:rPr lang="en-US" sz="1800" b="1" spc="165" dirty="0">
                <a:solidFill>
                  <a:schemeClr val="bg1"/>
                </a:solidFill>
                <a:latin typeface="Metric Light" panose="020B0303030202060203" pitchFamily="34" charset="0"/>
                <a:cs typeface="Metric"/>
              </a:rPr>
              <a:t>Caitlin Sugrue Walter, </a:t>
            </a:r>
            <a:r>
              <a:rPr lang="en-US" sz="1800" b="1" spc="165" dirty="0" err="1">
                <a:solidFill>
                  <a:schemeClr val="bg1"/>
                </a:solidFill>
                <a:latin typeface="Metric Light" panose="020B0303030202060203" pitchFamily="34" charset="0"/>
                <a:cs typeface="Metric"/>
              </a:rPr>
              <a:t>Ph.D</a:t>
            </a:r>
            <a:endParaRPr lang="en-US" sz="1800" b="1" dirty="0">
              <a:solidFill>
                <a:schemeClr val="bg1"/>
              </a:solidFill>
              <a:latin typeface="Metric Light" panose="020B0303030202060203" pitchFamily="34" charset="0"/>
              <a:cs typeface="Metric"/>
            </a:endParaRPr>
          </a:p>
          <a:p>
            <a:pPr marL="9525">
              <a:spcBef>
                <a:spcPts val="75"/>
              </a:spcBef>
            </a:pPr>
            <a:r>
              <a:rPr lang="en-US" sz="1800" spc="41" dirty="0">
                <a:solidFill>
                  <a:schemeClr val="bg1"/>
                </a:solidFill>
                <a:latin typeface="Metric Light" panose="020B0303030202060203" pitchFamily="34" charset="0"/>
                <a:cs typeface="Metric"/>
              </a:rPr>
              <a:t>May 29, 2025</a:t>
            </a:r>
            <a:endParaRPr sz="1800" dirty="0">
              <a:solidFill>
                <a:schemeClr val="bg1"/>
              </a:solidFill>
              <a:latin typeface="Metric Light" panose="020B0303030202060203" pitchFamily="34" charset="0"/>
              <a:cs typeface="Metric"/>
            </a:endParaRPr>
          </a:p>
        </p:txBody>
      </p:sp>
    </p:spTree>
    <p:extLst>
      <p:ext uri="{BB962C8B-B14F-4D97-AF65-F5344CB8AC3E}">
        <p14:creationId xmlns:p14="http://schemas.microsoft.com/office/powerpoint/2010/main" val="309631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7A61-8BAB-152A-A025-B62BDB0A31A5}"/>
              </a:ext>
            </a:extLst>
          </p:cNvPr>
          <p:cNvSpPr>
            <a:spLocks noGrp="1"/>
          </p:cNvSpPr>
          <p:nvPr>
            <p:ph type="title"/>
          </p:nvPr>
        </p:nvSpPr>
        <p:spPr/>
        <p:txBody>
          <a:bodyPr>
            <a:normAutofit/>
          </a:bodyPr>
          <a:lstStyle/>
          <a:p>
            <a:r>
              <a:rPr lang="en-US" dirty="0"/>
              <a:t>Housing Provider Sentiments</a:t>
            </a:r>
          </a:p>
        </p:txBody>
      </p:sp>
      <p:sp>
        <p:nvSpPr>
          <p:cNvPr id="4" name="Content Placeholder 3">
            <a:extLst>
              <a:ext uri="{FF2B5EF4-FFF2-40B4-BE49-F238E27FC236}">
                <a16:creationId xmlns:a16="http://schemas.microsoft.com/office/drawing/2014/main" id="{120F610E-CB72-D4D9-67A3-B06F5C7D2D24}"/>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04E7E477-0067-7615-E38B-CAC00139EC1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AFD24-227F-4E47-9534-04FD20963802}" type="slidenum">
              <a:rPr lang="en-US" smtClean="0"/>
              <a:pPr/>
              <a:t>19</a:t>
            </a:fld>
            <a:endParaRPr lang="en-US"/>
          </a:p>
        </p:txBody>
      </p:sp>
      <p:graphicFrame>
        <p:nvGraphicFramePr>
          <p:cNvPr id="9" name="Object 2">
            <a:extLst>
              <a:ext uri="{FF2B5EF4-FFF2-40B4-BE49-F238E27FC236}">
                <a16:creationId xmlns:a16="http://schemas.microsoft.com/office/drawing/2014/main" id="{76D38CED-ED35-48F4-8ECA-8B7858230ACC}"/>
              </a:ext>
            </a:extLst>
          </p:cNvPr>
          <p:cNvGraphicFramePr>
            <a:graphicFrameLocks noChangeAspect="1"/>
          </p:cNvGraphicFramePr>
          <p:nvPr/>
        </p:nvGraphicFramePr>
        <p:xfrm>
          <a:off x="384587" y="1394460"/>
          <a:ext cx="5555442" cy="344077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E07CFAD5-880A-AFAB-D4A7-CB52080CD75E}"/>
              </a:ext>
            </a:extLst>
          </p:cNvPr>
          <p:cNvGrpSpPr/>
          <p:nvPr/>
        </p:nvGrpSpPr>
        <p:grpSpPr>
          <a:xfrm>
            <a:off x="4655820" y="1656384"/>
            <a:ext cx="3859530" cy="2758811"/>
            <a:chOff x="6207760" y="2299951"/>
            <a:chExt cx="5146040" cy="3678415"/>
          </a:xfrm>
        </p:grpSpPr>
        <p:sp>
          <p:nvSpPr>
            <p:cNvPr id="5" name="Rectangle 4">
              <a:extLst>
                <a:ext uri="{FF2B5EF4-FFF2-40B4-BE49-F238E27FC236}">
                  <a16:creationId xmlns:a16="http://schemas.microsoft.com/office/drawing/2014/main" id="{35426612-75ED-2D03-9101-91E220AB3AFA}"/>
                </a:ext>
              </a:extLst>
            </p:cNvPr>
            <p:cNvSpPr/>
            <p:nvPr/>
          </p:nvSpPr>
          <p:spPr>
            <a:xfrm>
              <a:off x="6477000" y="2869823"/>
              <a:ext cx="487680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Box 2">
              <a:extLst>
                <a:ext uri="{FF2B5EF4-FFF2-40B4-BE49-F238E27FC236}">
                  <a16:creationId xmlns:a16="http://schemas.microsoft.com/office/drawing/2014/main" id="{C8876305-6E82-2B5F-08A6-CA0EF82FDF97}"/>
                </a:ext>
              </a:extLst>
            </p:cNvPr>
            <p:cNvSpPr txBox="1"/>
            <p:nvPr/>
          </p:nvSpPr>
          <p:spPr>
            <a:xfrm>
              <a:off x="6207760" y="2299951"/>
              <a:ext cx="4665287" cy="3464196"/>
            </a:xfrm>
            <a:prstGeom prst="rect">
              <a:avLst/>
            </a:prstGeom>
            <a:solidFill>
              <a:srgbClr val="5B7B80"/>
            </a:solidFill>
          </p:spPr>
          <p:txBody>
            <a:bodyPr wrap="square" rtlCol="0">
              <a:spAutoFit/>
            </a:bodyPr>
            <a:lstStyle/>
            <a:p>
              <a:pPr algn="ctr">
                <a:spcAft>
                  <a:spcPts val="450"/>
                </a:spcAft>
              </a:pPr>
              <a:r>
                <a:rPr lang="en-US" sz="1800" b="1" dirty="0">
                  <a:solidFill>
                    <a:schemeClr val="bg1"/>
                  </a:solidFill>
                </a:rPr>
                <a:t>Average impact when neighborhood opposition is present:</a:t>
              </a:r>
            </a:p>
            <a:p>
              <a:pPr algn="ctr"/>
              <a:endParaRPr lang="en-US" sz="1800" b="1" dirty="0">
                <a:solidFill>
                  <a:schemeClr val="bg1"/>
                </a:solidFill>
              </a:endParaRPr>
            </a:p>
            <a:p>
              <a:pPr algn="ctr"/>
              <a:r>
                <a:rPr lang="en-US" sz="1800" b="1" dirty="0">
                  <a:solidFill>
                    <a:schemeClr val="bg1"/>
                  </a:solidFill>
                </a:rPr>
                <a:t>5.6% </a:t>
              </a:r>
              <a:r>
                <a:rPr lang="en-US" sz="1800" dirty="0">
                  <a:solidFill>
                    <a:schemeClr val="bg1"/>
                  </a:solidFill>
                </a:rPr>
                <a:t>increase in </a:t>
              </a:r>
            </a:p>
            <a:p>
              <a:pPr algn="ctr">
                <a:spcAft>
                  <a:spcPts val="450"/>
                </a:spcAft>
              </a:pPr>
              <a:r>
                <a:rPr lang="en-US" sz="1800" dirty="0">
                  <a:solidFill>
                    <a:schemeClr val="bg1"/>
                  </a:solidFill>
                </a:rPr>
                <a:t>development costs</a:t>
              </a:r>
            </a:p>
            <a:p>
              <a:pPr algn="ctr"/>
              <a:endParaRPr lang="en-US" sz="1800" b="1" dirty="0">
                <a:solidFill>
                  <a:schemeClr val="bg1"/>
                </a:solidFill>
              </a:endParaRPr>
            </a:p>
            <a:p>
              <a:pPr algn="ctr"/>
              <a:r>
                <a:rPr lang="en-US" sz="1800" b="1" dirty="0">
                  <a:solidFill>
                    <a:schemeClr val="bg1"/>
                  </a:solidFill>
                </a:rPr>
                <a:t>7.4 </a:t>
              </a:r>
              <a:r>
                <a:rPr lang="en-US" sz="1800" dirty="0">
                  <a:solidFill>
                    <a:schemeClr val="bg1"/>
                  </a:solidFill>
                </a:rPr>
                <a:t>months delay</a:t>
              </a:r>
            </a:p>
            <a:p>
              <a:endParaRPr lang="en-US" sz="1050" dirty="0">
                <a:solidFill>
                  <a:schemeClr val="bg1"/>
                </a:solidFill>
              </a:endParaRPr>
            </a:p>
          </p:txBody>
        </p:sp>
      </p:grpSp>
      <p:sp>
        <p:nvSpPr>
          <p:cNvPr id="10" name="TextBox 9">
            <a:extLst>
              <a:ext uri="{FF2B5EF4-FFF2-40B4-BE49-F238E27FC236}">
                <a16:creationId xmlns:a16="http://schemas.microsoft.com/office/drawing/2014/main" id="{87F750B7-D9A3-E960-C4ED-5E12D07D9BDB}"/>
              </a:ext>
            </a:extLst>
          </p:cNvPr>
          <p:cNvSpPr txBox="1"/>
          <p:nvPr/>
        </p:nvSpPr>
        <p:spPr>
          <a:xfrm>
            <a:off x="969665" y="1221335"/>
            <a:ext cx="4250727" cy="369332"/>
          </a:xfrm>
          <a:prstGeom prst="rect">
            <a:avLst/>
          </a:prstGeom>
          <a:noFill/>
        </p:spPr>
        <p:txBody>
          <a:bodyPr wrap="square" rtlCol="0">
            <a:spAutoFit/>
          </a:bodyPr>
          <a:lstStyle/>
          <a:p>
            <a:r>
              <a:rPr lang="en-US" sz="1800" b="1" u="sng" dirty="0">
                <a:solidFill>
                  <a:schemeClr val="accent4"/>
                </a:solidFill>
              </a:rPr>
              <a:t>Prevalence of NIMBY Opposition</a:t>
            </a:r>
          </a:p>
        </p:txBody>
      </p:sp>
      <p:sp>
        <p:nvSpPr>
          <p:cNvPr id="6" name="TextBox 5">
            <a:extLst>
              <a:ext uri="{FF2B5EF4-FFF2-40B4-BE49-F238E27FC236}">
                <a16:creationId xmlns:a16="http://schemas.microsoft.com/office/drawing/2014/main" id="{E65E3DF5-C0BE-17C3-60E4-676EF3913B1C}"/>
              </a:ext>
            </a:extLst>
          </p:cNvPr>
          <p:cNvSpPr txBox="1"/>
          <p:nvPr/>
        </p:nvSpPr>
        <p:spPr>
          <a:xfrm>
            <a:off x="754835" y="4505534"/>
            <a:ext cx="3281218" cy="253916"/>
          </a:xfrm>
          <a:prstGeom prst="rect">
            <a:avLst/>
          </a:prstGeom>
          <a:noFill/>
        </p:spPr>
        <p:txBody>
          <a:bodyPr wrap="square" rtlCol="0">
            <a:spAutoFit/>
          </a:bodyPr>
          <a:lstStyle/>
          <a:p>
            <a:r>
              <a:rPr lang="en-US" sz="525" spc="150" dirty="0">
                <a:solidFill>
                  <a:schemeClr val="bg2">
                    <a:lumMod val="50000"/>
                  </a:schemeClr>
                </a:solidFill>
              </a:rPr>
              <a:t>SOURCE: NMHC Quarterly Survey of Apartment Market Conditions</a:t>
            </a:r>
            <a:endParaRPr lang="en-US" sz="525" dirty="0">
              <a:solidFill>
                <a:schemeClr val="bg2">
                  <a:lumMod val="75000"/>
                </a:schemeClr>
              </a:solidFill>
            </a:endParaRPr>
          </a:p>
        </p:txBody>
      </p:sp>
    </p:spTree>
    <p:extLst>
      <p:ext uri="{BB962C8B-B14F-4D97-AF65-F5344CB8AC3E}">
        <p14:creationId xmlns:p14="http://schemas.microsoft.com/office/powerpoint/2010/main" val="381088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1A1164-AE82-E463-477E-AEDEAC912C0B}"/>
              </a:ext>
            </a:extLst>
          </p:cNvPr>
          <p:cNvSpPr>
            <a:spLocks noGrp="1"/>
          </p:cNvSpPr>
          <p:nvPr>
            <p:ph type="ctrTitle"/>
          </p:nvPr>
        </p:nvSpPr>
        <p:spPr/>
        <p:txBody>
          <a:bodyPr>
            <a:normAutofit/>
          </a:bodyPr>
          <a:lstStyle/>
          <a:p>
            <a:r>
              <a:rPr lang="en-US" dirty="0">
                <a:solidFill>
                  <a:schemeClr val="tx2"/>
                </a:solidFill>
              </a:rPr>
              <a:t>How can policy reforms unlock more housing capacity?</a:t>
            </a:r>
          </a:p>
        </p:txBody>
      </p:sp>
      <p:sp>
        <p:nvSpPr>
          <p:cNvPr id="6" name="Subtitle 5"/>
          <p:cNvSpPr>
            <a:spLocks noGrp="1"/>
          </p:cNvSpPr>
          <p:nvPr>
            <p:ph type="subTitle" idx="1"/>
          </p:nvPr>
        </p:nvSpPr>
        <p:spPr/>
        <p:txBody>
          <a:bodyPr spcFirstLastPara="1" vert="horz" wrap="square" lIns="68580" tIns="34290" rIns="68580" bIns="34290" rtlCol="0" anchor="t" anchorCtr="0">
            <a:normAutofit fontScale="85000" lnSpcReduction="20000"/>
          </a:bodyPr>
          <a:lstStyle/>
          <a:p>
            <a:r>
              <a:rPr lang="en-US" dirty="0">
                <a:solidFill>
                  <a:schemeClr val="tx2"/>
                </a:solidFill>
              </a:rPr>
              <a:t>Jenny Schuetz</a:t>
            </a:r>
          </a:p>
          <a:p>
            <a:endParaRPr lang="en-US" dirty="0">
              <a:solidFill>
                <a:schemeClr val="tx2"/>
              </a:solidFill>
            </a:endParaRPr>
          </a:p>
          <a:p>
            <a:r>
              <a:rPr lang="en-US" dirty="0">
                <a:solidFill>
                  <a:schemeClr val="tx2"/>
                </a:solidFill>
              </a:rPr>
              <a:t>AREUEA National Meeting</a:t>
            </a:r>
          </a:p>
          <a:p>
            <a:r>
              <a:rPr lang="en-US" dirty="0">
                <a:solidFill>
                  <a:schemeClr val="tx2"/>
                </a:solidFill>
              </a:rPr>
              <a:t>May 2025</a:t>
            </a:r>
            <a:endParaRPr lang="en-US" dirty="0">
              <a:solidFill>
                <a:schemeClr val="tx2"/>
              </a:solidFill>
              <a:ea typeface="Calibri"/>
              <a:cs typeface="Calibri"/>
            </a:endParaRPr>
          </a:p>
        </p:txBody>
      </p:sp>
      <p:sp>
        <p:nvSpPr>
          <p:cNvPr id="3" name="Rectangle 2"/>
          <p:cNvSpPr/>
          <p:nvPr/>
        </p:nvSpPr>
        <p:spPr>
          <a:xfrm>
            <a:off x="5793749" y="4570456"/>
            <a:ext cx="1943161" cy="253916"/>
          </a:xfrm>
          <a:prstGeom prst="rect">
            <a:avLst/>
          </a:prstGeom>
        </p:spPr>
        <p:txBody>
          <a:bodyPr wrap="none">
            <a:spAutoFit/>
          </a:bodyPr>
          <a:lstStyle/>
          <a:p>
            <a:pPr algn="ctr"/>
            <a:r>
              <a:rPr lang="en-US" sz="1050" dirty="0">
                <a:hlinkClick r:id="rId3"/>
              </a:rPr>
              <a:t>jschuetz@arnoldventures.org</a:t>
            </a:r>
            <a:endParaRPr lang="en-US" sz="1050" dirty="0"/>
          </a:p>
        </p:txBody>
      </p:sp>
      <p:sp>
        <p:nvSpPr>
          <p:cNvPr id="4" name="Rectangle 3"/>
          <p:cNvSpPr/>
          <p:nvPr/>
        </p:nvSpPr>
        <p:spPr>
          <a:xfrm>
            <a:off x="6146313" y="4779749"/>
            <a:ext cx="1221809" cy="253916"/>
          </a:xfrm>
          <a:prstGeom prst="rect">
            <a:avLst/>
          </a:prstGeom>
        </p:spPr>
        <p:txBody>
          <a:bodyPr wrap="none">
            <a:spAutoFit/>
          </a:bodyPr>
          <a:lstStyle/>
          <a:p>
            <a:pPr algn="ctr"/>
            <a:r>
              <a:rPr lang="en-US" sz="1050" dirty="0"/>
              <a:t>@</a:t>
            </a:r>
            <a:r>
              <a:rPr lang="en-US" sz="1050" dirty="0" err="1"/>
              <a:t>jenny_schuetz</a:t>
            </a:r>
            <a:r>
              <a:rPr lang="en-US" sz="1050" dirty="0"/>
              <a:t> </a:t>
            </a:r>
          </a:p>
        </p:txBody>
      </p:sp>
      <p:pic>
        <p:nvPicPr>
          <p:cNvPr id="8" name="TwitterLogo_white.png"/>
          <p:cNvPicPr>
            <a:picLocks noChangeAspect="1"/>
          </p:cNvPicPr>
          <p:nvPr/>
        </p:nvPicPr>
        <p:blipFill>
          <a:blip r:embed="rId4"/>
          <a:stretch>
            <a:fillRect/>
          </a:stretch>
        </p:blipFill>
        <p:spPr>
          <a:xfrm>
            <a:off x="5895344" y="4836716"/>
            <a:ext cx="210812" cy="210812"/>
          </a:xfrm>
          <a:prstGeom prst="rect">
            <a:avLst/>
          </a:prstGeom>
          <a:solidFill>
            <a:schemeClr val="accent1"/>
          </a:solidFill>
          <a:ln w="12700" cap="flat">
            <a:noFill/>
            <a:miter lim="400000"/>
          </a:ln>
          <a:effectLst/>
        </p:spPr>
      </p:pic>
      <p:pic>
        <p:nvPicPr>
          <p:cNvPr id="5" name="Picture 6">
            <a:extLst>
              <a:ext uri="{FF2B5EF4-FFF2-40B4-BE49-F238E27FC236}">
                <a16:creationId xmlns:a16="http://schemas.microsoft.com/office/drawing/2014/main" id="{4607E49C-E2BA-DA6B-A79C-E3404FE62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4596780"/>
            <a:ext cx="914400" cy="32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7A61-8BAB-152A-A025-B62BDB0A31A5}"/>
              </a:ext>
            </a:extLst>
          </p:cNvPr>
          <p:cNvSpPr>
            <a:spLocks noGrp="1"/>
          </p:cNvSpPr>
          <p:nvPr>
            <p:ph type="title"/>
          </p:nvPr>
        </p:nvSpPr>
        <p:spPr/>
        <p:txBody>
          <a:bodyPr>
            <a:normAutofit/>
          </a:bodyPr>
          <a:lstStyle/>
          <a:p>
            <a:r>
              <a:rPr lang="en-US" dirty="0"/>
              <a:t>Housing Provider Sentiments</a:t>
            </a:r>
          </a:p>
        </p:txBody>
      </p:sp>
      <p:sp>
        <p:nvSpPr>
          <p:cNvPr id="9" name="Content Placeholder 8">
            <a:extLst>
              <a:ext uri="{FF2B5EF4-FFF2-40B4-BE49-F238E27FC236}">
                <a16:creationId xmlns:a16="http://schemas.microsoft.com/office/drawing/2014/main" id="{D31AFEEF-04B7-F8FC-F0FB-0BD674B52466}"/>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35C260A-4356-8482-6110-B87EE3C0851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AFD24-227F-4E47-9534-04FD20963802}" type="slidenum">
              <a:rPr lang="en-US" smtClean="0"/>
              <a:pPr/>
              <a:t>20</a:t>
            </a:fld>
            <a:endParaRPr lang="en-US"/>
          </a:p>
        </p:txBody>
      </p:sp>
      <p:grpSp>
        <p:nvGrpSpPr>
          <p:cNvPr id="4" name="Group 3">
            <a:extLst>
              <a:ext uri="{FF2B5EF4-FFF2-40B4-BE49-F238E27FC236}">
                <a16:creationId xmlns:a16="http://schemas.microsoft.com/office/drawing/2014/main" id="{52CDC7DB-4DAA-5C14-F09B-13C6D61EB934}"/>
              </a:ext>
            </a:extLst>
          </p:cNvPr>
          <p:cNvGrpSpPr/>
          <p:nvPr/>
        </p:nvGrpSpPr>
        <p:grpSpPr>
          <a:xfrm>
            <a:off x="1024703" y="1866275"/>
            <a:ext cx="6926580" cy="2848665"/>
            <a:chOff x="0" y="22353"/>
            <a:chExt cx="6672970" cy="3321807"/>
          </a:xfrm>
          <a:noFill/>
        </p:grpSpPr>
        <p:graphicFrame>
          <p:nvGraphicFramePr>
            <p:cNvPr id="5" name="Object 2">
              <a:extLst>
                <a:ext uri="{FF2B5EF4-FFF2-40B4-BE49-F238E27FC236}">
                  <a16:creationId xmlns:a16="http://schemas.microsoft.com/office/drawing/2014/main" id="{750DD6A6-B628-4362-A5D7-DD003A39E66C}"/>
                </a:ext>
              </a:extLst>
            </p:cNvPr>
            <p:cNvGraphicFramePr>
              <a:graphicFrameLocks noChangeAspect="1"/>
            </p:cNvGraphicFramePr>
            <p:nvPr/>
          </p:nvGraphicFramePr>
          <p:xfrm>
            <a:off x="0" y="281139"/>
            <a:ext cx="3235107" cy="3055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2">
              <a:extLst>
                <a:ext uri="{FF2B5EF4-FFF2-40B4-BE49-F238E27FC236}">
                  <a16:creationId xmlns:a16="http://schemas.microsoft.com/office/drawing/2014/main" id="{58A0DDBC-487F-4DF6-A26F-09EDCDB07F0F}"/>
                </a:ext>
              </a:extLst>
            </p:cNvPr>
            <p:cNvGraphicFramePr>
              <a:graphicFrameLocks noChangeAspect="1"/>
            </p:cNvGraphicFramePr>
            <p:nvPr/>
          </p:nvGraphicFramePr>
          <p:xfrm>
            <a:off x="3511782" y="379507"/>
            <a:ext cx="3161188" cy="29646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246CE863-32A7-163B-C739-C82FB3E418CF}"/>
                </a:ext>
              </a:extLst>
            </p:cNvPr>
            <p:cNvSpPr txBox="1"/>
            <p:nvPr/>
          </p:nvSpPr>
          <p:spPr>
            <a:xfrm>
              <a:off x="374500" y="22353"/>
              <a:ext cx="2486106" cy="1676410"/>
            </a:xfrm>
            <a:prstGeom prst="rect">
              <a:avLst/>
            </a:prstGeom>
            <a:grp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450"/>
                </a:spcAft>
              </a:pPr>
              <a:r>
                <a:rPr lang="en-US" sz="1800" b="1">
                  <a:solidFill>
                    <a:schemeClr val="accent4"/>
                  </a:solidFill>
                </a:rPr>
                <a:t>Inclusionary Zoning</a:t>
              </a:r>
            </a:p>
            <a:p>
              <a:pPr algn="ctr"/>
              <a:endParaRPr lang="en-US" sz="975"/>
            </a:p>
          </p:txBody>
        </p:sp>
        <p:sp>
          <p:nvSpPr>
            <p:cNvPr id="8" name="TextBox 1">
              <a:extLst>
                <a:ext uri="{FF2B5EF4-FFF2-40B4-BE49-F238E27FC236}">
                  <a16:creationId xmlns:a16="http://schemas.microsoft.com/office/drawing/2014/main" id="{45B65A6A-DEC6-49BB-944E-A01C5BFD7E41}"/>
                </a:ext>
              </a:extLst>
            </p:cNvPr>
            <p:cNvSpPr txBox="1"/>
            <p:nvPr/>
          </p:nvSpPr>
          <p:spPr>
            <a:xfrm>
              <a:off x="3849323" y="37684"/>
              <a:ext cx="2486106" cy="1676410"/>
            </a:xfrm>
            <a:prstGeom prst="rect">
              <a:avLst/>
            </a:prstGeom>
            <a:grp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450"/>
                </a:spcAft>
              </a:pPr>
              <a:r>
                <a:rPr lang="en-US" sz="1800" b="1">
                  <a:solidFill>
                    <a:schemeClr val="accent4"/>
                  </a:solidFill>
                </a:rPr>
                <a:t>Rent Control</a:t>
              </a:r>
            </a:p>
            <a:p>
              <a:pPr algn="ctr"/>
              <a:endParaRPr lang="en-US" sz="975"/>
            </a:p>
          </p:txBody>
        </p:sp>
      </p:grpSp>
      <p:sp>
        <p:nvSpPr>
          <p:cNvPr id="10" name="TextBox 1">
            <a:extLst>
              <a:ext uri="{FF2B5EF4-FFF2-40B4-BE49-F238E27FC236}">
                <a16:creationId xmlns:a16="http://schemas.microsoft.com/office/drawing/2014/main" id="{069879EE-A7AB-A487-3A7B-D150307B29E6}"/>
              </a:ext>
            </a:extLst>
          </p:cNvPr>
          <p:cNvSpPr txBox="1"/>
          <p:nvPr/>
        </p:nvSpPr>
        <p:spPr>
          <a:xfrm>
            <a:off x="2384857" y="1141014"/>
            <a:ext cx="3995809" cy="474624"/>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450"/>
              </a:spcAft>
            </a:pPr>
            <a:r>
              <a:rPr lang="en-US" sz="2100" b="1" u="sng">
                <a:solidFill>
                  <a:schemeClr val="accent4"/>
                </a:solidFill>
              </a:rPr>
              <a:t>Avoidance of Jurisdictions with the Following Regulations:</a:t>
            </a:r>
          </a:p>
          <a:p>
            <a:pPr algn="ctr"/>
            <a:endParaRPr lang="en-US" sz="975"/>
          </a:p>
        </p:txBody>
      </p:sp>
      <p:sp>
        <p:nvSpPr>
          <p:cNvPr id="11" name="TextBox 10">
            <a:extLst>
              <a:ext uri="{FF2B5EF4-FFF2-40B4-BE49-F238E27FC236}">
                <a16:creationId xmlns:a16="http://schemas.microsoft.com/office/drawing/2014/main" id="{9538BF40-3CD2-CE08-F5BF-0984186E9D59}"/>
              </a:ext>
            </a:extLst>
          </p:cNvPr>
          <p:cNvSpPr txBox="1"/>
          <p:nvPr/>
        </p:nvSpPr>
        <p:spPr>
          <a:xfrm>
            <a:off x="754835" y="4505534"/>
            <a:ext cx="3281218" cy="253916"/>
          </a:xfrm>
          <a:prstGeom prst="rect">
            <a:avLst/>
          </a:prstGeom>
          <a:noFill/>
        </p:spPr>
        <p:txBody>
          <a:bodyPr wrap="square" rtlCol="0">
            <a:spAutoFit/>
          </a:bodyPr>
          <a:lstStyle/>
          <a:p>
            <a:r>
              <a:rPr lang="en-US" sz="525" spc="150" dirty="0">
                <a:solidFill>
                  <a:schemeClr val="bg2">
                    <a:lumMod val="50000"/>
                  </a:schemeClr>
                </a:solidFill>
              </a:rPr>
              <a:t>SOURCE: NMHC Quarterly Survey of Apartment Market Conditions</a:t>
            </a:r>
            <a:endParaRPr lang="en-US" sz="525" dirty="0">
              <a:solidFill>
                <a:schemeClr val="bg2">
                  <a:lumMod val="75000"/>
                </a:schemeClr>
              </a:solidFill>
            </a:endParaRPr>
          </a:p>
        </p:txBody>
      </p:sp>
    </p:spTree>
    <p:extLst>
      <p:ext uri="{BB962C8B-B14F-4D97-AF65-F5344CB8AC3E}">
        <p14:creationId xmlns:p14="http://schemas.microsoft.com/office/powerpoint/2010/main" val="24027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F201A-355A-5BCD-9A6B-4BFFC2F16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72AD6-94C5-F751-77D7-3D0487492D03}"/>
              </a:ext>
            </a:extLst>
          </p:cNvPr>
          <p:cNvSpPr>
            <a:spLocks noGrp="1"/>
          </p:cNvSpPr>
          <p:nvPr>
            <p:ph type="title"/>
          </p:nvPr>
        </p:nvSpPr>
        <p:spPr/>
        <p:txBody>
          <a:bodyPr>
            <a:normAutofit fontScale="90000"/>
          </a:bodyPr>
          <a:lstStyle/>
          <a:p>
            <a:r>
              <a:rPr lang="en-US" dirty="0"/>
              <a:t>Translating Affordability Solutions to Policymakers &amp; Media</a:t>
            </a:r>
          </a:p>
        </p:txBody>
      </p:sp>
      <p:sp>
        <p:nvSpPr>
          <p:cNvPr id="3" name="Content Placeholder 2">
            <a:extLst>
              <a:ext uri="{FF2B5EF4-FFF2-40B4-BE49-F238E27FC236}">
                <a16:creationId xmlns:a16="http://schemas.microsoft.com/office/drawing/2014/main" id="{A836E6CB-8DAC-84D1-3D40-A17CBDFA643E}"/>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4C90B6CC-8F7F-1DAB-4069-4AF21048D42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AFD24-227F-4E47-9534-04FD20963802}" type="slidenum">
              <a:rPr lang="en-US" smtClean="0"/>
              <a:pPr/>
              <a:t>21</a:t>
            </a:fld>
            <a:endParaRPr lang="en-US"/>
          </a:p>
        </p:txBody>
      </p:sp>
      <p:sp>
        <p:nvSpPr>
          <p:cNvPr id="6" name="TextBox 5">
            <a:extLst>
              <a:ext uri="{FF2B5EF4-FFF2-40B4-BE49-F238E27FC236}">
                <a16:creationId xmlns:a16="http://schemas.microsoft.com/office/drawing/2014/main" id="{2426C98C-BA81-3B27-81C2-21CD4AD2A85B}"/>
              </a:ext>
            </a:extLst>
          </p:cNvPr>
          <p:cNvSpPr txBox="1"/>
          <p:nvPr/>
        </p:nvSpPr>
        <p:spPr>
          <a:xfrm>
            <a:off x="754835" y="4505534"/>
            <a:ext cx="3281218" cy="173124"/>
          </a:xfrm>
          <a:prstGeom prst="rect">
            <a:avLst/>
          </a:prstGeom>
          <a:noFill/>
        </p:spPr>
        <p:txBody>
          <a:bodyPr wrap="square" rtlCol="0">
            <a:spAutoFit/>
          </a:bodyPr>
          <a:lstStyle/>
          <a:p>
            <a:r>
              <a:rPr lang="en-US" sz="525" spc="150" dirty="0">
                <a:solidFill>
                  <a:schemeClr val="bg2">
                    <a:lumMod val="50000"/>
                  </a:schemeClr>
                </a:solidFill>
              </a:rPr>
              <a:t>SOURCE: Forthcoming NMHC Affordability Toolkit</a:t>
            </a:r>
            <a:endParaRPr lang="en-US" sz="525" dirty="0">
              <a:solidFill>
                <a:schemeClr val="bg2">
                  <a:lumMod val="75000"/>
                </a:schemeClr>
              </a:solidFill>
            </a:endParaRPr>
          </a:p>
        </p:txBody>
      </p:sp>
      <p:pic>
        <p:nvPicPr>
          <p:cNvPr id="1026" name="Picture 2" descr="A chart with text and numbers&#10;&#10;Description automatically generated with medium confidence, Picture">
            <a:extLst>
              <a:ext uri="{FF2B5EF4-FFF2-40B4-BE49-F238E27FC236}">
                <a16:creationId xmlns:a16="http://schemas.microsoft.com/office/drawing/2014/main" id="{076A4B42-8570-A717-83B6-99C7D618E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66"/>
          <a:stretch/>
        </p:blipFill>
        <p:spPr bwMode="auto">
          <a:xfrm>
            <a:off x="1527899" y="1249614"/>
            <a:ext cx="5478691" cy="320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45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3784-AFD7-701B-8C68-7D36389E2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8D62F-CE45-5379-2AB2-0F5A3C2D50AF}"/>
              </a:ext>
            </a:extLst>
          </p:cNvPr>
          <p:cNvSpPr>
            <a:spLocks noGrp="1"/>
          </p:cNvSpPr>
          <p:nvPr>
            <p:ph type="title"/>
          </p:nvPr>
        </p:nvSpPr>
        <p:spPr/>
        <p:txBody>
          <a:bodyPr>
            <a:normAutofit fontScale="90000"/>
          </a:bodyPr>
          <a:lstStyle/>
          <a:p>
            <a:r>
              <a:rPr lang="en-US" dirty="0"/>
              <a:t>Develop Evidence-Based Solutions that Work for Everyone</a:t>
            </a:r>
          </a:p>
        </p:txBody>
      </p:sp>
      <p:sp>
        <p:nvSpPr>
          <p:cNvPr id="3" name="Content Placeholder 2">
            <a:extLst>
              <a:ext uri="{FF2B5EF4-FFF2-40B4-BE49-F238E27FC236}">
                <a16:creationId xmlns:a16="http://schemas.microsoft.com/office/drawing/2014/main" id="{B4AB30D8-C51A-478B-3C89-20D7AE9EBE16}"/>
              </a:ext>
            </a:extLst>
          </p:cNvPr>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4FCA8556-A37A-A232-0B56-AF1B2FF43F3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AFD24-227F-4E47-9534-04FD20963802}" type="slidenum">
              <a:rPr lang="en-US" smtClean="0"/>
              <a:pPr/>
              <a:t>22</a:t>
            </a:fld>
            <a:endParaRPr lang="en-US"/>
          </a:p>
        </p:txBody>
      </p:sp>
      <p:pic>
        <p:nvPicPr>
          <p:cNvPr id="4" name="Picture 3">
            <a:extLst>
              <a:ext uri="{FF2B5EF4-FFF2-40B4-BE49-F238E27FC236}">
                <a16:creationId xmlns:a16="http://schemas.microsoft.com/office/drawing/2014/main" id="{99A66ECD-BD7F-32CF-4A5F-760F5520ED7E}"/>
              </a:ext>
            </a:extLst>
          </p:cNvPr>
          <p:cNvPicPr>
            <a:picLocks noChangeAspect="1"/>
          </p:cNvPicPr>
          <p:nvPr/>
        </p:nvPicPr>
        <p:blipFill>
          <a:blip r:embed="rId2"/>
          <a:stretch>
            <a:fillRect/>
          </a:stretch>
        </p:blipFill>
        <p:spPr>
          <a:xfrm>
            <a:off x="1154410" y="1292591"/>
            <a:ext cx="2543195" cy="3181342"/>
          </a:xfrm>
          <a:prstGeom prst="rect">
            <a:avLst/>
          </a:prstGeom>
        </p:spPr>
      </p:pic>
      <p:pic>
        <p:nvPicPr>
          <p:cNvPr id="7" name="Picture 6">
            <a:extLst>
              <a:ext uri="{FF2B5EF4-FFF2-40B4-BE49-F238E27FC236}">
                <a16:creationId xmlns:a16="http://schemas.microsoft.com/office/drawing/2014/main" id="{180AABCC-3720-A0D4-A1EF-E29A3DC4452B}"/>
              </a:ext>
            </a:extLst>
          </p:cNvPr>
          <p:cNvPicPr>
            <a:picLocks noChangeAspect="1"/>
          </p:cNvPicPr>
          <p:nvPr/>
        </p:nvPicPr>
        <p:blipFill>
          <a:blip r:embed="rId3"/>
          <a:stretch>
            <a:fillRect/>
          </a:stretch>
        </p:blipFill>
        <p:spPr>
          <a:xfrm>
            <a:off x="5253436" y="1351364"/>
            <a:ext cx="1929334" cy="2923456"/>
          </a:xfrm>
          <a:prstGeom prst="rect">
            <a:avLst/>
          </a:prstGeom>
        </p:spPr>
      </p:pic>
    </p:spTree>
    <p:extLst>
      <p:ext uri="{BB962C8B-B14F-4D97-AF65-F5344CB8AC3E}">
        <p14:creationId xmlns:p14="http://schemas.microsoft.com/office/powerpoint/2010/main" val="1562668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67409" y="1"/>
            <a:ext cx="4565737" cy="186213"/>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3" name="object 3"/>
          <p:cNvSpPr txBox="1">
            <a:spLocks noGrp="1"/>
          </p:cNvSpPr>
          <p:nvPr>
            <p:ph type="ctrTitle"/>
          </p:nvPr>
        </p:nvSpPr>
        <p:spPr>
          <a:xfrm>
            <a:off x="681209" y="1113663"/>
            <a:ext cx="7772400" cy="341504"/>
          </a:xfrm>
          <a:prstGeom prst="rect">
            <a:avLst/>
          </a:prstGeom>
        </p:spPr>
        <p:txBody>
          <a:bodyPr spcFirstLastPara="1" vert="horz" wrap="square" lIns="0" tIns="20131" rIns="0" bIns="0" rtlCol="0" anchor="t" anchorCtr="0">
            <a:spAutoFit/>
          </a:bodyPr>
          <a:lstStyle/>
          <a:p>
            <a:pPr marL="3136374" marR="8052" indent="-3117250">
              <a:lnSpc>
                <a:spcPct val="106700"/>
              </a:lnSpc>
              <a:spcBef>
                <a:spcPts val="159"/>
              </a:spcBef>
            </a:pPr>
            <a:r>
              <a:rPr dirty="0"/>
              <a:t>Cracking</a:t>
            </a:r>
            <a:r>
              <a:rPr spc="24" dirty="0"/>
              <a:t> </a:t>
            </a:r>
            <a:r>
              <a:rPr dirty="0"/>
              <a:t>Down,</a:t>
            </a:r>
            <a:r>
              <a:rPr spc="32" dirty="0"/>
              <a:t> </a:t>
            </a:r>
            <a:r>
              <a:rPr dirty="0"/>
              <a:t>Pricing</a:t>
            </a:r>
            <a:r>
              <a:rPr spc="24" dirty="0"/>
              <a:t> </a:t>
            </a:r>
            <a:r>
              <a:rPr dirty="0"/>
              <a:t>Up:</a:t>
            </a:r>
            <a:r>
              <a:rPr spc="222" dirty="0"/>
              <a:t> </a:t>
            </a:r>
            <a:r>
              <a:rPr spc="-16" dirty="0"/>
              <a:t>Housing</a:t>
            </a:r>
            <a:r>
              <a:rPr spc="24" dirty="0"/>
              <a:t> </a:t>
            </a:r>
            <a:r>
              <a:rPr spc="-16" dirty="0"/>
              <a:t>Supply</a:t>
            </a:r>
            <a:r>
              <a:rPr spc="24" dirty="0"/>
              <a:t> </a:t>
            </a:r>
            <a:r>
              <a:rPr dirty="0"/>
              <a:t>in</a:t>
            </a:r>
            <a:r>
              <a:rPr spc="32" dirty="0"/>
              <a:t> </a:t>
            </a:r>
            <a:r>
              <a:rPr dirty="0"/>
              <a:t>the</a:t>
            </a:r>
            <a:r>
              <a:rPr spc="32" dirty="0"/>
              <a:t> </a:t>
            </a:r>
            <a:r>
              <a:rPr dirty="0"/>
              <a:t>Wake</a:t>
            </a:r>
            <a:r>
              <a:rPr spc="16" dirty="0"/>
              <a:t> </a:t>
            </a:r>
            <a:r>
              <a:rPr dirty="0"/>
              <a:t>of</a:t>
            </a:r>
            <a:r>
              <a:rPr spc="32" dirty="0"/>
              <a:t> </a:t>
            </a:r>
            <a:r>
              <a:rPr spc="-32" dirty="0"/>
              <a:t>Mass </a:t>
            </a:r>
            <a:r>
              <a:rPr spc="-16" dirty="0"/>
              <a:t>Deportation</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13" name="object 13"/>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23</a:t>
            </a:fld>
            <a:r>
              <a:rPr spc="-103" dirty="0"/>
              <a:t> </a:t>
            </a:r>
            <a:r>
              <a:rPr spc="-32" dirty="0"/>
              <a:t>/</a:t>
            </a:r>
            <a:r>
              <a:rPr spc="-95" dirty="0"/>
              <a:t> </a:t>
            </a:r>
            <a:r>
              <a:rPr spc="-79" dirty="0"/>
              <a:t>8</a:t>
            </a:r>
          </a:p>
        </p:txBody>
      </p:sp>
      <p:graphicFrame>
        <p:nvGraphicFramePr>
          <p:cNvPr id="4" name="object 4"/>
          <p:cNvGraphicFramePr>
            <a:graphicFrameLocks noGrp="1"/>
          </p:cNvGraphicFramePr>
          <p:nvPr/>
        </p:nvGraphicFramePr>
        <p:xfrm>
          <a:off x="1394181" y="2349141"/>
          <a:ext cx="6226554" cy="440872"/>
        </p:xfrm>
        <a:graphic>
          <a:graphicData uri="http://schemas.openxmlformats.org/drawingml/2006/table">
            <a:tbl>
              <a:tblPr firstRow="1" bandRow="1">
                <a:tableStyleId>{2D5ABB26-0587-4C30-8999-92F81FD0307C}</a:tableStyleId>
              </a:tblPr>
              <a:tblGrid>
                <a:gridCol w="2110747">
                  <a:extLst>
                    <a:ext uri="{9D8B030D-6E8A-4147-A177-3AD203B41FA5}">
                      <a16:colId xmlns:a16="http://schemas.microsoft.com/office/drawing/2014/main" val="20000"/>
                    </a:ext>
                  </a:extLst>
                </a:gridCol>
                <a:gridCol w="2435865">
                  <a:extLst>
                    <a:ext uri="{9D8B030D-6E8A-4147-A177-3AD203B41FA5}">
                      <a16:colId xmlns:a16="http://schemas.microsoft.com/office/drawing/2014/main" val="20001"/>
                    </a:ext>
                  </a:extLst>
                </a:gridCol>
                <a:gridCol w="1679942">
                  <a:extLst>
                    <a:ext uri="{9D8B030D-6E8A-4147-A177-3AD203B41FA5}">
                      <a16:colId xmlns:a16="http://schemas.microsoft.com/office/drawing/2014/main" val="20002"/>
                    </a:ext>
                  </a:extLst>
                </a:gridCol>
              </a:tblGrid>
              <a:tr h="220436">
                <a:tc>
                  <a:txBody>
                    <a:bodyPr/>
                    <a:lstStyle/>
                    <a:p>
                      <a:pPr marL="31750">
                        <a:lnSpc>
                          <a:spcPts val="944"/>
                        </a:lnSpc>
                      </a:pPr>
                      <a:r>
                        <a:rPr sz="1600" dirty="0">
                          <a:latin typeface="Times New Roman"/>
                          <a:cs typeface="Times New Roman"/>
                        </a:rPr>
                        <a:t>Troup</a:t>
                      </a:r>
                      <a:r>
                        <a:rPr sz="1600" spc="70" dirty="0">
                          <a:latin typeface="Times New Roman"/>
                          <a:cs typeface="Times New Roman"/>
                        </a:rPr>
                        <a:t> </a:t>
                      </a:r>
                      <a:r>
                        <a:rPr sz="1600" spc="-10" dirty="0">
                          <a:latin typeface="Times New Roman"/>
                          <a:cs typeface="Times New Roman"/>
                        </a:rPr>
                        <a:t>Howard</a:t>
                      </a:r>
                      <a:endParaRPr sz="1600">
                        <a:latin typeface="Times New Roman"/>
                        <a:cs typeface="Times New Roman"/>
                      </a:endParaRPr>
                    </a:p>
                  </a:txBody>
                  <a:tcPr marL="0" marR="0" marT="0" marB="0"/>
                </a:tc>
                <a:tc>
                  <a:txBody>
                    <a:bodyPr/>
                    <a:lstStyle/>
                    <a:p>
                      <a:pPr algn="ctr">
                        <a:lnSpc>
                          <a:spcPts val="944"/>
                        </a:lnSpc>
                      </a:pPr>
                      <a:r>
                        <a:rPr sz="1600" dirty="0">
                          <a:latin typeface="Times New Roman"/>
                          <a:cs typeface="Times New Roman"/>
                        </a:rPr>
                        <a:t>Mengqi</a:t>
                      </a:r>
                      <a:r>
                        <a:rPr sz="1600" spc="15" dirty="0">
                          <a:latin typeface="Times New Roman"/>
                          <a:cs typeface="Times New Roman"/>
                        </a:rPr>
                        <a:t> </a:t>
                      </a:r>
                      <a:r>
                        <a:rPr sz="1600" spc="-20" dirty="0">
                          <a:latin typeface="Times New Roman"/>
                          <a:cs typeface="Times New Roman"/>
                        </a:rPr>
                        <a:t>Wang</a:t>
                      </a:r>
                      <a:endParaRPr sz="1600">
                        <a:latin typeface="Times New Roman"/>
                        <a:cs typeface="Times New Roman"/>
                      </a:endParaRPr>
                    </a:p>
                  </a:txBody>
                  <a:tcPr marL="0" marR="0" marT="0" marB="0"/>
                </a:tc>
                <a:tc>
                  <a:txBody>
                    <a:bodyPr/>
                    <a:lstStyle/>
                    <a:p>
                      <a:pPr marR="31750" algn="r">
                        <a:lnSpc>
                          <a:spcPts val="944"/>
                        </a:lnSpc>
                      </a:pPr>
                      <a:r>
                        <a:rPr sz="1600" dirty="0">
                          <a:latin typeface="Times New Roman"/>
                          <a:cs typeface="Times New Roman"/>
                        </a:rPr>
                        <a:t>Dayin</a:t>
                      </a:r>
                      <a:r>
                        <a:rPr sz="1600" spc="-5" dirty="0">
                          <a:latin typeface="Times New Roman"/>
                          <a:cs typeface="Times New Roman"/>
                        </a:rPr>
                        <a:t> </a:t>
                      </a:r>
                      <a:r>
                        <a:rPr sz="1600" spc="-10" dirty="0">
                          <a:latin typeface="Times New Roman"/>
                          <a:cs typeface="Times New Roman"/>
                        </a:rPr>
                        <a:t>Zhang</a:t>
                      </a:r>
                      <a:endParaRPr sz="1600">
                        <a:latin typeface="Times New Roman"/>
                        <a:cs typeface="Times New Roman"/>
                      </a:endParaRPr>
                    </a:p>
                  </a:txBody>
                  <a:tcPr marL="0" marR="0" marT="0" marB="0"/>
                </a:tc>
                <a:extLst>
                  <a:ext uri="{0D108BD9-81ED-4DB2-BD59-A6C34878D82A}">
                    <a16:rowId xmlns:a16="http://schemas.microsoft.com/office/drawing/2014/main" val="10000"/>
                  </a:ext>
                </a:extLst>
              </a:tr>
              <a:tr h="220436">
                <a:tc>
                  <a:txBody>
                    <a:bodyPr/>
                    <a:lstStyle/>
                    <a:p>
                      <a:pPr marL="31750">
                        <a:lnSpc>
                          <a:spcPts val="994"/>
                        </a:lnSpc>
                      </a:pPr>
                      <a:r>
                        <a:rPr sz="1600" spc="-10" dirty="0">
                          <a:latin typeface="Times New Roman"/>
                          <a:cs typeface="Times New Roman"/>
                        </a:rPr>
                        <a:t>University</a:t>
                      </a:r>
                      <a:r>
                        <a:rPr sz="1600" spc="30"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spc="-20" dirty="0">
                          <a:latin typeface="Times New Roman"/>
                          <a:cs typeface="Times New Roman"/>
                        </a:rPr>
                        <a:t>Utah</a:t>
                      </a:r>
                      <a:endParaRPr sz="1600" dirty="0">
                        <a:latin typeface="Times New Roman"/>
                        <a:cs typeface="Times New Roman"/>
                      </a:endParaRPr>
                    </a:p>
                  </a:txBody>
                  <a:tcPr marL="0" marR="0" marT="0" marB="0"/>
                </a:tc>
                <a:tc>
                  <a:txBody>
                    <a:bodyPr/>
                    <a:lstStyle/>
                    <a:p>
                      <a:pPr algn="ctr">
                        <a:lnSpc>
                          <a:spcPts val="994"/>
                        </a:lnSpc>
                      </a:pPr>
                      <a:r>
                        <a:rPr sz="1600" dirty="0">
                          <a:latin typeface="Times New Roman"/>
                          <a:cs typeface="Times New Roman"/>
                        </a:rPr>
                        <a:t>Amherst</a:t>
                      </a:r>
                      <a:r>
                        <a:rPr sz="1600" spc="110" dirty="0">
                          <a:latin typeface="Times New Roman"/>
                          <a:cs typeface="Times New Roman"/>
                        </a:rPr>
                        <a:t> </a:t>
                      </a:r>
                      <a:r>
                        <a:rPr sz="1600" spc="-10" dirty="0">
                          <a:latin typeface="Times New Roman"/>
                          <a:cs typeface="Times New Roman"/>
                        </a:rPr>
                        <a:t>College</a:t>
                      </a:r>
                      <a:endParaRPr sz="1600">
                        <a:latin typeface="Times New Roman"/>
                        <a:cs typeface="Times New Roman"/>
                      </a:endParaRPr>
                    </a:p>
                  </a:txBody>
                  <a:tcPr marL="0" marR="0" marT="0" marB="0"/>
                </a:tc>
                <a:tc>
                  <a:txBody>
                    <a:bodyPr/>
                    <a:lstStyle/>
                    <a:p>
                      <a:pPr marR="24130" algn="r">
                        <a:lnSpc>
                          <a:spcPts val="994"/>
                        </a:lnSpc>
                      </a:pPr>
                      <a:r>
                        <a:rPr sz="1600" spc="-20" dirty="0">
                          <a:latin typeface="Times New Roman"/>
                          <a:cs typeface="Times New Roman"/>
                        </a:rPr>
                        <a:t>UW-</a:t>
                      </a:r>
                      <a:r>
                        <a:rPr sz="1600" spc="-10" dirty="0">
                          <a:latin typeface="Times New Roman"/>
                          <a:cs typeface="Times New Roman"/>
                        </a:rPr>
                        <a:t>Madison</a:t>
                      </a:r>
                      <a:endParaRPr sz="1600" dirty="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txBox="1"/>
          <p:nvPr/>
        </p:nvSpPr>
        <p:spPr>
          <a:xfrm>
            <a:off x="3947431" y="3337330"/>
            <a:ext cx="1240077" cy="181880"/>
          </a:xfrm>
          <a:prstGeom prst="rect">
            <a:avLst/>
          </a:prstGeom>
        </p:spPr>
        <p:txBody>
          <a:bodyPr vert="horz" wrap="square" lIns="0" tIns="23149" rIns="0" bIns="0" rtlCol="0">
            <a:spAutoFit/>
          </a:bodyPr>
          <a:lstStyle/>
          <a:p>
            <a:pPr marL="20131">
              <a:spcBef>
                <a:spcPts val="181"/>
              </a:spcBef>
            </a:pPr>
            <a:r>
              <a:rPr sz="1030" spc="16" dirty="0">
                <a:latin typeface="Georgia"/>
                <a:cs typeface="Georgia"/>
              </a:rPr>
              <a:t>AREUEA</a:t>
            </a:r>
            <a:r>
              <a:rPr sz="1030" spc="523" dirty="0">
                <a:latin typeface="Georgia"/>
                <a:cs typeface="Georgia"/>
              </a:rPr>
              <a:t> </a:t>
            </a:r>
            <a:r>
              <a:rPr sz="1030" spc="-16" dirty="0">
                <a:latin typeface="Georgia"/>
                <a:cs typeface="Georgia"/>
              </a:rPr>
              <a:t>National</a:t>
            </a:r>
            <a:endParaRPr sz="1030">
              <a:latin typeface="Georgia"/>
              <a:cs typeface="Georgia"/>
            </a:endParaRPr>
          </a:p>
        </p:txBody>
      </p:sp>
      <p:sp>
        <p:nvSpPr>
          <p:cNvPr id="6" name="object 6"/>
          <p:cNvSpPr txBox="1"/>
          <p:nvPr/>
        </p:nvSpPr>
        <p:spPr>
          <a:xfrm>
            <a:off x="4134007" y="3991942"/>
            <a:ext cx="867651" cy="263225"/>
          </a:xfrm>
          <a:prstGeom prst="rect">
            <a:avLst/>
          </a:prstGeom>
        </p:spPr>
        <p:txBody>
          <a:bodyPr vert="horz" wrap="square" lIns="0" tIns="19125" rIns="0" bIns="0" rtlCol="0">
            <a:spAutoFit/>
          </a:bodyPr>
          <a:lstStyle/>
          <a:p>
            <a:pPr marL="20131">
              <a:spcBef>
                <a:spcPts val="151"/>
              </a:spcBef>
            </a:pPr>
            <a:r>
              <a:rPr sz="1585" dirty="0">
                <a:latin typeface="Times New Roman"/>
                <a:cs typeface="Times New Roman"/>
              </a:rPr>
              <a:t>May</a:t>
            </a:r>
            <a:r>
              <a:rPr sz="1585" spc="8" dirty="0">
                <a:latin typeface="Times New Roman"/>
                <a:cs typeface="Times New Roman"/>
              </a:rPr>
              <a:t> </a:t>
            </a:r>
            <a:r>
              <a:rPr sz="1585" spc="-32" dirty="0">
                <a:latin typeface="Times New Roman"/>
                <a:cs typeface="Times New Roman"/>
              </a:rPr>
              <a:t>2025</a:t>
            </a:r>
            <a:endParaRPr sz="1585">
              <a:latin typeface="Times New Roman"/>
              <a:cs typeface="Times New Roman"/>
            </a:endParaRPr>
          </a:p>
        </p:txBody>
      </p:sp>
      <p:grpSp>
        <p:nvGrpSpPr>
          <p:cNvPr id="7" name="object 7"/>
          <p:cNvGrpSpPr/>
          <p:nvPr/>
        </p:nvGrpSpPr>
        <p:grpSpPr>
          <a:xfrm>
            <a:off x="2238" y="4990484"/>
            <a:ext cx="9130467" cy="145951"/>
            <a:chOff x="0" y="3148317"/>
            <a:chExt cx="5760085" cy="92075"/>
          </a:xfrm>
        </p:grpSpPr>
        <p:sp>
          <p:nvSpPr>
            <p:cNvPr id="8" name="object 8"/>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9" name="object 9"/>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10" name="object 10"/>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615269392"/>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a:spLocks noGrp="1"/>
          </p:cNvSpPr>
          <p:nvPr>
            <p:ph type="title"/>
          </p:nvPr>
        </p:nvSpPr>
        <p:spPr>
          <a:prstGeom prst="rect">
            <a:avLst/>
          </a:prstGeom>
        </p:spPr>
        <p:txBody>
          <a:bodyPr spcFirstLastPara="1" vert="horz" wrap="square" lIns="0" tIns="18118" rIns="0" bIns="0" rtlCol="0" anchor="t" anchorCtr="0">
            <a:spAutoFit/>
          </a:bodyPr>
          <a:lstStyle/>
          <a:p>
            <a:pPr marL="20131">
              <a:spcBef>
                <a:spcPts val="143"/>
              </a:spcBef>
            </a:pPr>
            <a:r>
              <a:rPr dirty="0"/>
              <a:t>Secure</a:t>
            </a:r>
            <a:r>
              <a:rPr spc="32" dirty="0"/>
              <a:t> </a:t>
            </a:r>
            <a:r>
              <a:rPr spc="-16" dirty="0"/>
              <a:t>Communities</a:t>
            </a:r>
            <a:r>
              <a:rPr spc="24" dirty="0"/>
              <a:t> </a:t>
            </a:r>
            <a:r>
              <a:rPr spc="-16" dirty="0"/>
              <a:t>Program</a:t>
            </a:r>
          </a:p>
        </p:txBody>
      </p:sp>
      <p:sp>
        <p:nvSpPr>
          <p:cNvPr id="7" name="object 7"/>
          <p:cNvSpPr txBox="1">
            <a:spLocks noGrp="1"/>
          </p:cNvSpPr>
          <p:nvPr>
            <p:ph type="body" idx="1"/>
          </p:nvPr>
        </p:nvSpPr>
        <p:spPr>
          <a:prstGeom prst="rect">
            <a:avLst/>
          </a:prstGeom>
        </p:spPr>
        <p:txBody>
          <a:bodyPr spcFirstLastPara="1" vert="horz" wrap="square" lIns="0" tIns="79518" rIns="0" bIns="0" rtlCol="0" anchor="t" anchorCtr="0">
            <a:spAutoFit/>
          </a:bodyPr>
          <a:lstStyle/>
          <a:p>
            <a:pPr marL="100654">
              <a:lnSpc>
                <a:spcPct val="100000"/>
              </a:lnSpc>
              <a:spcBef>
                <a:spcPts val="626"/>
              </a:spcBef>
            </a:pPr>
            <a:r>
              <a:rPr dirty="0"/>
              <a:t>Under</a:t>
            </a:r>
            <a:r>
              <a:rPr spc="127" dirty="0"/>
              <a:t> </a:t>
            </a:r>
            <a:r>
              <a:rPr dirty="0"/>
              <a:t>SC:</a:t>
            </a:r>
            <a:r>
              <a:rPr spc="127" dirty="0"/>
              <a:t> </a:t>
            </a:r>
            <a:r>
              <a:rPr dirty="0"/>
              <a:t>automatic</a:t>
            </a:r>
            <a:r>
              <a:rPr spc="135" dirty="0"/>
              <a:t> </a:t>
            </a:r>
            <a:r>
              <a:rPr dirty="0"/>
              <a:t>information</a:t>
            </a:r>
            <a:r>
              <a:rPr spc="127" dirty="0"/>
              <a:t> </a:t>
            </a:r>
            <a:r>
              <a:rPr dirty="0"/>
              <a:t>sharing</a:t>
            </a:r>
            <a:r>
              <a:rPr spc="135" dirty="0"/>
              <a:t> </a:t>
            </a:r>
            <a:r>
              <a:rPr dirty="0"/>
              <a:t>between</a:t>
            </a:r>
            <a:r>
              <a:rPr spc="127" dirty="0"/>
              <a:t> </a:t>
            </a:r>
            <a:r>
              <a:rPr dirty="0"/>
              <a:t>local</a:t>
            </a:r>
            <a:r>
              <a:rPr spc="135" dirty="0"/>
              <a:t> </a:t>
            </a:r>
            <a:r>
              <a:rPr dirty="0"/>
              <a:t>law</a:t>
            </a:r>
            <a:r>
              <a:rPr spc="127" dirty="0"/>
              <a:t> </a:t>
            </a:r>
            <a:r>
              <a:rPr dirty="0"/>
              <a:t>enforcement</a:t>
            </a:r>
            <a:r>
              <a:rPr spc="135" dirty="0"/>
              <a:t> </a:t>
            </a:r>
            <a:r>
              <a:rPr dirty="0"/>
              <a:t>and</a:t>
            </a:r>
            <a:r>
              <a:rPr spc="127" dirty="0"/>
              <a:t> </a:t>
            </a:r>
            <a:r>
              <a:rPr spc="-40" dirty="0"/>
              <a:t>DHS</a:t>
            </a:r>
          </a:p>
          <a:p>
            <a:pPr marL="499243" indent="-198288">
              <a:lnSpc>
                <a:spcPct val="100000"/>
              </a:lnSpc>
              <a:spcBef>
                <a:spcPts val="460"/>
              </a:spcBef>
              <a:buClr>
                <a:srgbClr val="3333B2"/>
              </a:buClr>
              <a:buChar char="•"/>
              <a:tabLst>
                <a:tab pos="499243" algn="l"/>
              </a:tabLst>
            </a:pPr>
            <a:r>
              <a:rPr i="1" dirty="0">
                <a:latin typeface="Arial"/>
                <a:cs typeface="Arial"/>
              </a:rPr>
              <a:t>↑↑</a:t>
            </a:r>
            <a:r>
              <a:rPr i="1" spc="143" dirty="0">
                <a:latin typeface="Arial"/>
                <a:cs typeface="Arial"/>
              </a:rPr>
              <a:t> </a:t>
            </a:r>
            <a:r>
              <a:rPr i="1" spc="-24" dirty="0">
                <a:latin typeface="Calibri"/>
                <a:cs typeface="Calibri"/>
              </a:rPr>
              <a:t>pr</a:t>
            </a:r>
            <a:r>
              <a:rPr i="1" spc="-166" dirty="0">
                <a:latin typeface="Calibri"/>
                <a:cs typeface="Calibri"/>
              </a:rPr>
              <a:t> </a:t>
            </a:r>
            <a:r>
              <a:rPr dirty="0">
                <a:latin typeface="Tahoma"/>
                <a:cs typeface="Tahoma"/>
              </a:rPr>
              <a:t>(</a:t>
            </a:r>
            <a:r>
              <a:rPr i="1" dirty="0">
                <a:latin typeface="Calibri"/>
                <a:cs typeface="Calibri"/>
              </a:rPr>
              <a:t>deportation</a:t>
            </a:r>
            <a:r>
              <a:rPr dirty="0">
                <a:latin typeface="Tahoma"/>
                <a:cs typeface="Tahoma"/>
              </a:rPr>
              <a:t>)</a:t>
            </a:r>
            <a:r>
              <a:rPr spc="103" dirty="0">
                <a:latin typeface="Tahoma"/>
                <a:cs typeface="Tahoma"/>
              </a:rPr>
              <a:t> </a:t>
            </a:r>
            <a:r>
              <a:rPr dirty="0"/>
              <a:t>pursuant</a:t>
            </a:r>
            <a:r>
              <a:rPr spc="198" dirty="0"/>
              <a:t> </a:t>
            </a:r>
            <a:r>
              <a:rPr dirty="0"/>
              <a:t>to</a:t>
            </a:r>
            <a:r>
              <a:rPr spc="206" dirty="0"/>
              <a:t> </a:t>
            </a:r>
            <a:r>
              <a:rPr dirty="0"/>
              <a:t>arrest</a:t>
            </a:r>
            <a:r>
              <a:rPr spc="198" dirty="0"/>
              <a:t> </a:t>
            </a:r>
            <a:r>
              <a:rPr dirty="0"/>
              <a:t>for</a:t>
            </a:r>
            <a:r>
              <a:rPr spc="198" dirty="0"/>
              <a:t> </a:t>
            </a:r>
            <a:r>
              <a:rPr dirty="0"/>
              <a:t>undocumented</a:t>
            </a:r>
            <a:r>
              <a:rPr spc="198" dirty="0"/>
              <a:t> </a:t>
            </a:r>
            <a:r>
              <a:rPr spc="-16" dirty="0"/>
              <a:t>individuals</a:t>
            </a:r>
            <a:endParaRPr dirty="0">
              <a:latin typeface="Tahoma"/>
              <a:cs typeface="Tahoma"/>
            </a:endParaRPr>
          </a:p>
          <a:p>
            <a:pPr marL="499243" indent="-198288">
              <a:lnSpc>
                <a:spcPct val="100000"/>
              </a:lnSpc>
              <a:spcBef>
                <a:spcPts val="468"/>
              </a:spcBef>
              <a:buClr>
                <a:srgbClr val="3333B2"/>
              </a:buClr>
              <a:buFont typeface="Arial"/>
              <a:buChar char="•"/>
              <a:tabLst>
                <a:tab pos="499243" algn="l"/>
              </a:tabLst>
            </a:pPr>
            <a:r>
              <a:rPr dirty="0"/>
              <a:t>ICE</a:t>
            </a:r>
            <a:r>
              <a:rPr spc="127" dirty="0"/>
              <a:t> </a:t>
            </a:r>
            <a:r>
              <a:rPr dirty="0"/>
              <a:t>attributes</a:t>
            </a:r>
            <a:r>
              <a:rPr spc="135" dirty="0"/>
              <a:t> </a:t>
            </a:r>
            <a:r>
              <a:rPr dirty="0"/>
              <a:t>25%</a:t>
            </a:r>
            <a:r>
              <a:rPr spc="127" dirty="0"/>
              <a:t> </a:t>
            </a:r>
            <a:r>
              <a:rPr dirty="0"/>
              <a:t>of</a:t>
            </a:r>
            <a:r>
              <a:rPr spc="135" dirty="0"/>
              <a:t> </a:t>
            </a:r>
            <a:r>
              <a:rPr dirty="0"/>
              <a:t>removals</a:t>
            </a:r>
            <a:r>
              <a:rPr spc="127" dirty="0"/>
              <a:t> </a:t>
            </a:r>
            <a:r>
              <a:rPr dirty="0"/>
              <a:t>to</a:t>
            </a:r>
            <a:r>
              <a:rPr spc="135" dirty="0"/>
              <a:t> </a:t>
            </a:r>
            <a:r>
              <a:rPr dirty="0"/>
              <a:t>SC:</a:t>
            </a:r>
            <a:r>
              <a:rPr spc="127" dirty="0"/>
              <a:t> </a:t>
            </a:r>
            <a:r>
              <a:rPr spc="79" dirty="0"/>
              <a:t>at</a:t>
            </a:r>
            <a:r>
              <a:rPr spc="135" dirty="0"/>
              <a:t> </a:t>
            </a:r>
            <a:r>
              <a:rPr dirty="0"/>
              <a:t>scale</a:t>
            </a:r>
            <a:r>
              <a:rPr spc="127" dirty="0"/>
              <a:t> </a:t>
            </a:r>
            <a:r>
              <a:rPr lang="en-US" spc="127" dirty="0"/>
              <a:t>~8</a:t>
            </a:r>
            <a:r>
              <a:rPr spc="63" dirty="0"/>
              <a:t>0k/year</a:t>
            </a:r>
            <a:endParaRPr dirty="0"/>
          </a:p>
          <a:p>
            <a:pPr>
              <a:lnSpc>
                <a:spcPct val="100000"/>
              </a:lnSpc>
              <a:buClr>
                <a:srgbClr val="3333B2"/>
              </a:buClr>
              <a:buFont typeface="Arial"/>
              <a:buChar char="•"/>
            </a:pPr>
            <a:endParaRPr dirty="0"/>
          </a:p>
          <a:p>
            <a:pPr>
              <a:lnSpc>
                <a:spcPct val="100000"/>
              </a:lnSpc>
              <a:spcBef>
                <a:spcPts val="610"/>
              </a:spcBef>
              <a:buClr>
                <a:srgbClr val="3333B2"/>
              </a:buClr>
              <a:buFont typeface="Arial"/>
              <a:buChar char="•"/>
            </a:pPr>
            <a:endParaRPr dirty="0"/>
          </a:p>
          <a:p>
            <a:pPr marL="100654">
              <a:lnSpc>
                <a:spcPct val="100000"/>
              </a:lnSpc>
            </a:pPr>
            <a:r>
              <a:rPr spc="-16" dirty="0"/>
              <a:t>Approx</a:t>
            </a:r>
            <a:r>
              <a:rPr spc="111" dirty="0"/>
              <a:t> </a:t>
            </a:r>
            <a:r>
              <a:rPr spc="-16" dirty="0"/>
              <a:t>10-</a:t>
            </a:r>
            <a:r>
              <a:rPr dirty="0"/>
              <a:t>12</a:t>
            </a:r>
            <a:r>
              <a:rPr spc="111" dirty="0"/>
              <a:t> </a:t>
            </a:r>
            <a:r>
              <a:rPr spc="-16" dirty="0"/>
              <a:t>million</a:t>
            </a:r>
            <a:r>
              <a:rPr spc="111" dirty="0"/>
              <a:t> </a:t>
            </a:r>
            <a:r>
              <a:rPr dirty="0"/>
              <a:t>people</a:t>
            </a:r>
            <a:r>
              <a:rPr spc="111" dirty="0"/>
              <a:t> </a:t>
            </a:r>
            <a:r>
              <a:rPr dirty="0"/>
              <a:t>arrested</a:t>
            </a:r>
            <a:r>
              <a:rPr spc="111" dirty="0"/>
              <a:t> </a:t>
            </a:r>
            <a:r>
              <a:rPr dirty="0"/>
              <a:t>each</a:t>
            </a:r>
            <a:r>
              <a:rPr spc="111" dirty="0"/>
              <a:t> </a:t>
            </a:r>
            <a:r>
              <a:rPr spc="-32" dirty="0"/>
              <a:t>year</a:t>
            </a:r>
          </a:p>
          <a:p>
            <a:pPr>
              <a:lnSpc>
                <a:spcPct val="100000"/>
              </a:lnSpc>
            </a:pPr>
            <a:endParaRPr spc="-32" dirty="0"/>
          </a:p>
          <a:p>
            <a:pPr>
              <a:lnSpc>
                <a:spcPct val="100000"/>
              </a:lnSpc>
              <a:spcBef>
                <a:spcPts val="143"/>
              </a:spcBef>
            </a:pPr>
            <a:endParaRPr spc="-32" dirty="0"/>
          </a:p>
          <a:p>
            <a:pPr marL="100654">
              <a:lnSpc>
                <a:spcPct val="100000"/>
              </a:lnSpc>
            </a:pPr>
            <a:r>
              <a:rPr dirty="0"/>
              <a:t>Staggered</a:t>
            </a:r>
            <a:r>
              <a:rPr spc="277" dirty="0"/>
              <a:t> </a:t>
            </a:r>
            <a:r>
              <a:rPr dirty="0"/>
              <a:t>rollout</a:t>
            </a:r>
            <a:r>
              <a:rPr spc="285" dirty="0"/>
              <a:t> </a:t>
            </a:r>
            <a:r>
              <a:rPr dirty="0"/>
              <a:t>due</a:t>
            </a:r>
            <a:r>
              <a:rPr spc="285" dirty="0"/>
              <a:t> </a:t>
            </a:r>
            <a:r>
              <a:rPr dirty="0"/>
              <a:t>to</a:t>
            </a:r>
            <a:r>
              <a:rPr spc="285" dirty="0"/>
              <a:t> </a:t>
            </a:r>
            <a:r>
              <a:rPr dirty="0"/>
              <a:t>resource/logistical</a:t>
            </a:r>
            <a:r>
              <a:rPr spc="285" dirty="0"/>
              <a:t> </a:t>
            </a:r>
            <a:r>
              <a:rPr dirty="0"/>
              <a:t>constraints,</a:t>
            </a:r>
            <a:r>
              <a:rPr spc="285" dirty="0"/>
              <a:t> </a:t>
            </a:r>
            <a:r>
              <a:rPr dirty="0"/>
              <a:t>200</a:t>
            </a:r>
            <a:r>
              <a:rPr lang="en-US" dirty="0"/>
              <a:t>8</a:t>
            </a:r>
            <a:r>
              <a:rPr dirty="0"/>
              <a:t>-</a:t>
            </a:r>
            <a:r>
              <a:rPr spc="-32" dirty="0"/>
              <a:t>2013</a:t>
            </a:r>
          </a:p>
          <a:p>
            <a:pPr marL="499243" indent="-198288">
              <a:lnSpc>
                <a:spcPct val="100000"/>
              </a:lnSpc>
              <a:spcBef>
                <a:spcPts val="468"/>
              </a:spcBef>
              <a:buClr>
                <a:srgbClr val="3333B2"/>
              </a:buClr>
              <a:buFont typeface="Arial"/>
              <a:buChar char="•"/>
              <a:tabLst>
                <a:tab pos="499243" algn="l"/>
              </a:tabLst>
            </a:pPr>
            <a:r>
              <a:rPr dirty="0"/>
              <a:t>ICE</a:t>
            </a:r>
            <a:r>
              <a:rPr spc="190" dirty="0"/>
              <a:t> </a:t>
            </a:r>
            <a:r>
              <a:rPr dirty="0"/>
              <a:t>assumption</a:t>
            </a:r>
            <a:r>
              <a:rPr spc="190" dirty="0"/>
              <a:t> </a:t>
            </a:r>
            <a:r>
              <a:rPr dirty="0"/>
              <a:t>of</a:t>
            </a:r>
            <a:r>
              <a:rPr spc="198" dirty="0"/>
              <a:t> </a:t>
            </a:r>
            <a:r>
              <a:rPr dirty="0"/>
              <a:t>custody</a:t>
            </a:r>
            <a:r>
              <a:rPr spc="190" dirty="0"/>
              <a:t> </a:t>
            </a:r>
            <a:r>
              <a:rPr dirty="0"/>
              <a:t>requires</a:t>
            </a:r>
            <a:r>
              <a:rPr spc="190" dirty="0"/>
              <a:t> </a:t>
            </a:r>
            <a:r>
              <a:rPr dirty="0"/>
              <a:t>transportation,</a:t>
            </a:r>
            <a:r>
              <a:rPr spc="198" dirty="0"/>
              <a:t> </a:t>
            </a:r>
            <a:r>
              <a:rPr dirty="0"/>
              <a:t>bed</a:t>
            </a:r>
            <a:r>
              <a:rPr spc="190" dirty="0"/>
              <a:t> </a:t>
            </a:r>
            <a:r>
              <a:rPr dirty="0"/>
              <a:t>space,</a:t>
            </a:r>
            <a:r>
              <a:rPr spc="198" dirty="0"/>
              <a:t> </a:t>
            </a:r>
            <a:r>
              <a:rPr spc="-16" dirty="0"/>
              <a:t>meals</a:t>
            </a:r>
            <a:endParaRPr dirty="0"/>
          </a:p>
          <a:p>
            <a:pPr marL="499243" indent="-198288">
              <a:lnSpc>
                <a:spcPct val="100000"/>
              </a:lnSpc>
              <a:spcBef>
                <a:spcPts val="468"/>
              </a:spcBef>
              <a:buClr>
                <a:srgbClr val="3333B2"/>
              </a:buClr>
              <a:buFont typeface="Arial"/>
              <a:buChar char="•"/>
              <a:tabLst>
                <a:tab pos="499243" algn="l"/>
              </a:tabLst>
            </a:pPr>
            <a:r>
              <a:rPr dirty="0"/>
              <a:t>31,000</a:t>
            </a:r>
            <a:r>
              <a:rPr spc="135" dirty="0"/>
              <a:t> </a:t>
            </a:r>
            <a:r>
              <a:rPr dirty="0"/>
              <a:t>booking</a:t>
            </a:r>
            <a:r>
              <a:rPr spc="143" dirty="0"/>
              <a:t> </a:t>
            </a:r>
            <a:r>
              <a:rPr dirty="0"/>
              <a:t>locations</a:t>
            </a:r>
            <a:r>
              <a:rPr spc="143" dirty="0"/>
              <a:t> </a:t>
            </a:r>
            <a:r>
              <a:rPr spc="-16" dirty="0"/>
              <a:t>nationwide</a:t>
            </a:r>
            <a:endParaRPr dirty="0"/>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14" name="object 14"/>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24</a:t>
            </a:fld>
            <a:r>
              <a:rPr spc="-103" dirty="0"/>
              <a:t> </a:t>
            </a:r>
            <a:r>
              <a:rPr spc="-32" dirty="0"/>
              <a:t>/</a:t>
            </a:r>
            <a:r>
              <a:rPr spc="-95" dirty="0"/>
              <a:t> </a:t>
            </a:r>
            <a:r>
              <a:rPr spc="-79" dirty="0"/>
              <a:t>8</a:t>
            </a:r>
          </a:p>
        </p:txBody>
      </p:sp>
      <p:grpSp>
        <p:nvGrpSpPr>
          <p:cNvPr id="8" name="object 8"/>
          <p:cNvGrpSpPr/>
          <p:nvPr/>
        </p:nvGrpSpPr>
        <p:grpSpPr>
          <a:xfrm>
            <a:off x="2238" y="4990484"/>
            <a:ext cx="9130467" cy="145951"/>
            <a:chOff x="0" y="3148317"/>
            <a:chExt cx="5760085" cy="92075"/>
          </a:xfrm>
        </p:grpSpPr>
        <p:sp>
          <p:nvSpPr>
            <p:cNvPr id="9" name="object 9"/>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10" name="object 10"/>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11" name="object 11"/>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1401574649"/>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a:spLocks noGrp="1"/>
          </p:cNvSpPr>
          <p:nvPr>
            <p:ph type="title"/>
          </p:nvPr>
        </p:nvSpPr>
        <p:spPr>
          <a:prstGeom prst="rect">
            <a:avLst/>
          </a:prstGeom>
        </p:spPr>
        <p:txBody>
          <a:bodyPr spcFirstLastPara="1" vert="horz" wrap="square" lIns="0" tIns="18118" rIns="0" bIns="0" rtlCol="0" anchor="t" anchorCtr="0">
            <a:spAutoFit/>
          </a:bodyPr>
          <a:lstStyle/>
          <a:p>
            <a:pPr marL="20131">
              <a:spcBef>
                <a:spcPts val="143"/>
              </a:spcBef>
            </a:pPr>
            <a:r>
              <a:rPr dirty="0"/>
              <a:t>Output:</a:t>
            </a:r>
            <a:r>
              <a:rPr spc="301" dirty="0"/>
              <a:t> </a:t>
            </a:r>
            <a:r>
              <a:rPr dirty="0"/>
              <a:t>Reduced</a:t>
            </a:r>
            <a:r>
              <a:rPr spc="87" dirty="0"/>
              <a:t> </a:t>
            </a:r>
            <a:r>
              <a:rPr spc="-32" dirty="0"/>
              <a:t>Flow</a:t>
            </a:r>
            <a:r>
              <a:rPr spc="87" dirty="0"/>
              <a:t> </a:t>
            </a:r>
            <a:r>
              <a:rPr dirty="0"/>
              <a:t>of</a:t>
            </a:r>
            <a:r>
              <a:rPr spc="87" dirty="0"/>
              <a:t> </a:t>
            </a:r>
            <a:r>
              <a:rPr dirty="0"/>
              <a:t>New</a:t>
            </a:r>
            <a:r>
              <a:rPr spc="95" dirty="0"/>
              <a:t> </a:t>
            </a:r>
            <a:r>
              <a:rPr spc="-16" dirty="0"/>
              <a:t>Construction</a:t>
            </a:r>
          </a:p>
        </p:txBody>
      </p:sp>
      <p:sp>
        <p:nvSpPr>
          <p:cNvPr id="83" name="object 83"/>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84" name="object 84"/>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85" name="object 85"/>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25</a:t>
            </a:fld>
            <a:r>
              <a:rPr spc="-103" dirty="0"/>
              <a:t> </a:t>
            </a:r>
            <a:r>
              <a:rPr spc="-32" dirty="0"/>
              <a:t>/</a:t>
            </a:r>
            <a:r>
              <a:rPr spc="-95" dirty="0"/>
              <a:t> </a:t>
            </a:r>
            <a:r>
              <a:rPr spc="-79" dirty="0"/>
              <a:t>8</a:t>
            </a:r>
          </a:p>
        </p:txBody>
      </p:sp>
      <p:grpSp>
        <p:nvGrpSpPr>
          <p:cNvPr id="7" name="object 7"/>
          <p:cNvGrpSpPr/>
          <p:nvPr/>
        </p:nvGrpSpPr>
        <p:grpSpPr>
          <a:xfrm>
            <a:off x="1654596" y="1393164"/>
            <a:ext cx="2851573" cy="2490219"/>
            <a:chOff x="1042414" y="878897"/>
            <a:chExt cx="1798955" cy="1570990"/>
          </a:xfrm>
        </p:grpSpPr>
        <p:sp>
          <p:nvSpPr>
            <p:cNvPr id="8" name="object 8"/>
            <p:cNvSpPr/>
            <p:nvPr/>
          </p:nvSpPr>
          <p:spPr>
            <a:xfrm>
              <a:off x="1061834" y="878897"/>
              <a:ext cx="1779905" cy="1551305"/>
            </a:xfrm>
            <a:custGeom>
              <a:avLst/>
              <a:gdLst/>
              <a:ahLst/>
              <a:cxnLst/>
              <a:rect l="l" t="t" r="r" b="b"/>
              <a:pathLst>
                <a:path w="1779905" h="1551305">
                  <a:moveTo>
                    <a:pt x="0" y="1480718"/>
                  </a:moveTo>
                  <a:lnTo>
                    <a:pt x="1779314" y="1480718"/>
                  </a:lnTo>
                </a:path>
                <a:path w="1779905" h="1551305">
                  <a:moveTo>
                    <a:pt x="0" y="1128186"/>
                  </a:moveTo>
                  <a:lnTo>
                    <a:pt x="1779314" y="1128186"/>
                  </a:lnTo>
                </a:path>
                <a:path w="1779905" h="1551305">
                  <a:moveTo>
                    <a:pt x="0" y="775654"/>
                  </a:moveTo>
                  <a:lnTo>
                    <a:pt x="1779314" y="775654"/>
                  </a:lnTo>
                </a:path>
                <a:path w="1779905" h="1551305">
                  <a:moveTo>
                    <a:pt x="0" y="423052"/>
                  </a:moveTo>
                  <a:lnTo>
                    <a:pt x="1779314" y="423052"/>
                  </a:lnTo>
                </a:path>
                <a:path w="1779905" h="1551305">
                  <a:moveTo>
                    <a:pt x="0" y="70520"/>
                  </a:moveTo>
                  <a:lnTo>
                    <a:pt x="1779314" y="70520"/>
                  </a:lnTo>
                </a:path>
                <a:path w="1779905" h="1551305">
                  <a:moveTo>
                    <a:pt x="80868" y="1551238"/>
                  </a:moveTo>
                  <a:lnTo>
                    <a:pt x="80868" y="0"/>
                  </a:lnTo>
                </a:path>
                <a:path w="1779905" h="1551305">
                  <a:moveTo>
                    <a:pt x="620084" y="1551238"/>
                  </a:moveTo>
                  <a:lnTo>
                    <a:pt x="620084" y="0"/>
                  </a:lnTo>
                </a:path>
                <a:path w="1779905" h="1551305">
                  <a:moveTo>
                    <a:pt x="1159229" y="1551238"/>
                  </a:moveTo>
                  <a:lnTo>
                    <a:pt x="1159229" y="0"/>
                  </a:lnTo>
                </a:path>
                <a:path w="1779905" h="1551305">
                  <a:moveTo>
                    <a:pt x="1698445" y="1551238"/>
                  </a:moveTo>
                  <a:lnTo>
                    <a:pt x="1698445" y="0"/>
                  </a:lnTo>
                </a:path>
              </a:pathLst>
            </a:custGeom>
            <a:ln w="7583">
              <a:solidFill>
                <a:srgbClr val="CCCCCC"/>
              </a:solidFill>
              <a:prstDash val="dot"/>
            </a:ln>
          </p:spPr>
          <p:txBody>
            <a:bodyPr wrap="square" lIns="0" tIns="0" rIns="0" bIns="0" rtlCol="0"/>
            <a:lstStyle/>
            <a:p>
              <a:endParaRPr sz="2219"/>
            </a:p>
          </p:txBody>
        </p:sp>
        <p:sp>
          <p:nvSpPr>
            <p:cNvPr id="9" name="object 9"/>
            <p:cNvSpPr/>
            <p:nvPr/>
          </p:nvSpPr>
          <p:spPr>
            <a:xfrm>
              <a:off x="1117541" y="1208819"/>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10" name="object 10"/>
            <p:cNvSpPr/>
            <p:nvPr/>
          </p:nvSpPr>
          <p:spPr>
            <a:xfrm>
              <a:off x="1117541" y="1208819"/>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11" name="object 11"/>
            <p:cNvSpPr/>
            <p:nvPr/>
          </p:nvSpPr>
          <p:spPr>
            <a:xfrm>
              <a:off x="1387078" y="1234405"/>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5034" y="48404"/>
                  </a:lnTo>
                  <a:lnTo>
                    <a:pt x="43056" y="42994"/>
                  </a:lnTo>
                  <a:lnTo>
                    <a:pt x="48473" y="34993"/>
                  </a:lnTo>
                  <a:lnTo>
                    <a:pt x="50462" y="25231"/>
                  </a:lnTo>
                  <a:lnTo>
                    <a:pt x="48473" y="15428"/>
                  </a:lnTo>
                  <a:lnTo>
                    <a:pt x="43056" y="7406"/>
                  </a:lnTo>
                  <a:lnTo>
                    <a:pt x="35034" y="1988"/>
                  </a:lnTo>
                  <a:lnTo>
                    <a:pt x="25231" y="0"/>
                  </a:lnTo>
                  <a:close/>
                </a:path>
              </a:pathLst>
            </a:custGeom>
            <a:solidFill>
              <a:srgbClr val="000000"/>
            </a:solidFill>
          </p:spPr>
          <p:txBody>
            <a:bodyPr wrap="square" lIns="0" tIns="0" rIns="0" bIns="0" rtlCol="0"/>
            <a:lstStyle/>
            <a:p>
              <a:endParaRPr sz="2219"/>
            </a:p>
          </p:txBody>
        </p:sp>
        <p:sp>
          <p:nvSpPr>
            <p:cNvPr id="12" name="object 12"/>
            <p:cNvSpPr/>
            <p:nvPr/>
          </p:nvSpPr>
          <p:spPr>
            <a:xfrm>
              <a:off x="1387078" y="1234405"/>
              <a:ext cx="50800" cy="50800"/>
            </a:xfrm>
            <a:custGeom>
              <a:avLst/>
              <a:gdLst/>
              <a:ahLst/>
              <a:cxnLst/>
              <a:rect l="l" t="t" r="r" b="b"/>
              <a:pathLst>
                <a:path w="50800" h="50800">
                  <a:moveTo>
                    <a:pt x="0" y="25231"/>
                  </a:moveTo>
                  <a:lnTo>
                    <a:pt x="1988" y="15428"/>
                  </a:lnTo>
                  <a:lnTo>
                    <a:pt x="7406" y="7406"/>
                  </a:lnTo>
                  <a:lnTo>
                    <a:pt x="15428" y="1988"/>
                  </a:lnTo>
                  <a:lnTo>
                    <a:pt x="25231" y="0"/>
                  </a:lnTo>
                  <a:lnTo>
                    <a:pt x="35034" y="1988"/>
                  </a:lnTo>
                  <a:lnTo>
                    <a:pt x="43056" y="7406"/>
                  </a:lnTo>
                  <a:lnTo>
                    <a:pt x="48473" y="15428"/>
                  </a:lnTo>
                  <a:lnTo>
                    <a:pt x="50462" y="25231"/>
                  </a:lnTo>
                  <a:lnTo>
                    <a:pt x="48473" y="34993"/>
                  </a:lnTo>
                  <a:lnTo>
                    <a:pt x="43056" y="42994"/>
                  </a:lnTo>
                  <a:lnTo>
                    <a:pt x="35034"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13" name="object 13"/>
            <p:cNvSpPr/>
            <p:nvPr/>
          </p:nvSpPr>
          <p:spPr>
            <a:xfrm>
              <a:off x="1656687" y="1276363"/>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14" name="object 14"/>
            <p:cNvSpPr/>
            <p:nvPr/>
          </p:nvSpPr>
          <p:spPr>
            <a:xfrm>
              <a:off x="1656687" y="1276363"/>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15" name="object 15"/>
            <p:cNvSpPr/>
            <p:nvPr/>
          </p:nvSpPr>
          <p:spPr>
            <a:xfrm>
              <a:off x="2195903" y="1413648"/>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16" name="object 16"/>
            <p:cNvSpPr/>
            <p:nvPr/>
          </p:nvSpPr>
          <p:spPr>
            <a:xfrm>
              <a:off x="2195903" y="1413648"/>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17" name="object 17"/>
            <p:cNvSpPr/>
            <p:nvPr/>
          </p:nvSpPr>
          <p:spPr>
            <a:xfrm>
              <a:off x="2465511" y="1494091"/>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18" name="object 18"/>
            <p:cNvSpPr/>
            <p:nvPr/>
          </p:nvSpPr>
          <p:spPr>
            <a:xfrm>
              <a:off x="2465511" y="1494091"/>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19" name="object 19"/>
            <p:cNvSpPr/>
            <p:nvPr/>
          </p:nvSpPr>
          <p:spPr>
            <a:xfrm>
              <a:off x="2735048" y="1730246"/>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20" name="object 20"/>
            <p:cNvSpPr/>
            <p:nvPr/>
          </p:nvSpPr>
          <p:spPr>
            <a:xfrm>
              <a:off x="2735048" y="1730246"/>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21" name="object 21"/>
            <p:cNvSpPr/>
            <p:nvPr/>
          </p:nvSpPr>
          <p:spPr>
            <a:xfrm>
              <a:off x="1926295" y="1276788"/>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22" name="object 22"/>
            <p:cNvSpPr/>
            <p:nvPr/>
          </p:nvSpPr>
          <p:spPr>
            <a:xfrm>
              <a:off x="1926295" y="1276788"/>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23" name="object 23"/>
            <p:cNvSpPr/>
            <p:nvPr/>
          </p:nvSpPr>
          <p:spPr>
            <a:xfrm>
              <a:off x="1142702" y="1233980"/>
              <a:ext cx="1617980" cy="521970"/>
            </a:xfrm>
            <a:custGeom>
              <a:avLst/>
              <a:gdLst/>
              <a:ahLst/>
              <a:cxnLst/>
              <a:rect l="l" t="t" r="r" b="b"/>
              <a:pathLst>
                <a:path w="1617980" h="521969">
                  <a:moveTo>
                    <a:pt x="0" y="0"/>
                  </a:moveTo>
                  <a:lnTo>
                    <a:pt x="269608" y="25656"/>
                  </a:lnTo>
                  <a:lnTo>
                    <a:pt x="539216" y="67543"/>
                  </a:lnTo>
                  <a:lnTo>
                    <a:pt x="808824" y="67969"/>
                  </a:lnTo>
                  <a:lnTo>
                    <a:pt x="1078361" y="204899"/>
                  </a:lnTo>
                  <a:lnTo>
                    <a:pt x="1347969" y="285271"/>
                  </a:lnTo>
                  <a:lnTo>
                    <a:pt x="1617577" y="521497"/>
                  </a:lnTo>
                </a:path>
              </a:pathLst>
            </a:custGeom>
            <a:ln w="21191">
              <a:solidFill>
                <a:srgbClr val="000000"/>
              </a:solidFill>
            </a:ln>
          </p:spPr>
          <p:txBody>
            <a:bodyPr wrap="square" lIns="0" tIns="0" rIns="0" bIns="0" rtlCol="0"/>
            <a:lstStyle/>
            <a:p>
              <a:endParaRPr sz="2219"/>
            </a:p>
          </p:txBody>
        </p:sp>
        <p:sp>
          <p:nvSpPr>
            <p:cNvPr id="24" name="object 24"/>
            <p:cNvSpPr/>
            <p:nvPr/>
          </p:nvSpPr>
          <p:spPr>
            <a:xfrm>
              <a:off x="1142702" y="1181816"/>
              <a:ext cx="1617980" cy="960755"/>
            </a:xfrm>
            <a:custGeom>
              <a:avLst/>
              <a:gdLst/>
              <a:ahLst/>
              <a:cxnLst/>
              <a:rect l="l" t="t" r="r" b="b"/>
              <a:pathLst>
                <a:path w="1617980" h="960755">
                  <a:moveTo>
                    <a:pt x="808824" y="120132"/>
                  </a:moveTo>
                  <a:lnTo>
                    <a:pt x="1078361" y="376062"/>
                  </a:lnTo>
                  <a:lnTo>
                    <a:pt x="1347969" y="514693"/>
                  </a:lnTo>
                  <a:lnTo>
                    <a:pt x="1617577" y="960213"/>
                  </a:lnTo>
                  <a:lnTo>
                    <a:pt x="1617577" y="187038"/>
                  </a:lnTo>
                  <a:lnTo>
                    <a:pt x="1347969" y="160177"/>
                  </a:lnTo>
                  <a:lnTo>
                    <a:pt x="1078361" y="138064"/>
                  </a:lnTo>
                  <a:lnTo>
                    <a:pt x="808824" y="120132"/>
                  </a:lnTo>
                  <a:close/>
                </a:path>
                <a:path w="1617980" h="960755">
                  <a:moveTo>
                    <a:pt x="0" y="0"/>
                  </a:moveTo>
                  <a:lnTo>
                    <a:pt x="0" y="104327"/>
                  </a:lnTo>
                  <a:lnTo>
                    <a:pt x="269608" y="121692"/>
                  </a:lnTo>
                  <a:lnTo>
                    <a:pt x="539216" y="133599"/>
                  </a:lnTo>
                  <a:lnTo>
                    <a:pt x="808824" y="120132"/>
                  </a:lnTo>
                  <a:lnTo>
                    <a:pt x="539216" y="105816"/>
                  </a:lnTo>
                  <a:lnTo>
                    <a:pt x="269608" y="33878"/>
                  </a:lnTo>
                  <a:lnTo>
                    <a:pt x="0" y="0"/>
                  </a:lnTo>
                  <a:close/>
                </a:path>
              </a:pathLst>
            </a:custGeom>
            <a:solidFill>
              <a:srgbClr val="CCCCCC">
                <a:alpha val="50199"/>
              </a:srgbClr>
            </a:solidFill>
          </p:spPr>
          <p:txBody>
            <a:bodyPr wrap="square" lIns="0" tIns="0" rIns="0" bIns="0" rtlCol="0"/>
            <a:lstStyle/>
            <a:p>
              <a:endParaRPr sz="2219"/>
            </a:p>
          </p:txBody>
        </p:sp>
        <p:sp>
          <p:nvSpPr>
            <p:cNvPr id="25" name="object 25"/>
            <p:cNvSpPr/>
            <p:nvPr/>
          </p:nvSpPr>
          <p:spPr>
            <a:xfrm>
              <a:off x="1061834" y="1301949"/>
              <a:ext cx="1779905" cy="0"/>
            </a:xfrm>
            <a:custGeom>
              <a:avLst/>
              <a:gdLst/>
              <a:ahLst/>
              <a:cxnLst/>
              <a:rect l="l" t="t" r="r" b="b"/>
              <a:pathLst>
                <a:path w="1779905">
                  <a:moveTo>
                    <a:pt x="0" y="0"/>
                  </a:moveTo>
                  <a:lnTo>
                    <a:pt x="1779314" y="0"/>
                  </a:lnTo>
                </a:path>
              </a:pathLst>
            </a:custGeom>
            <a:ln w="7583">
              <a:solidFill>
                <a:srgbClr val="FF0000"/>
              </a:solidFill>
            </a:ln>
          </p:spPr>
          <p:txBody>
            <a:bodyPr wrap="square" lIns="0" tIns="0" rIns="0" bIns="0" rtlCol="0"/>
            <a:lstStyle/>
            <a:p>
              <a:endParaRPr sz="2219"/>
            </a:p>
          </p:txBody>
        </p:sp>
        <p:sp>
          <p:nvSpPr>
            <p:cNvPr id="26" name="object 26"/>
            <p:cNvSpPr/>
            <p:nvPr/>
          </p:nvSpPr>
          <p:spPr>
            <a:xfrm>
              <a:off x="1951526" y="878897"/>
              <a:ext cx="0" cy="1551305"/>
            </a:xfrm>
            <a:custGeom>
              <a:avLst/>
              <a:gdLst/>
              <a:ahLst/>
              <a:cxnLst/>
              <a:rect l="l" t="t" r="r" b="b"/>
              <a:pathLst>
                <a:path h="1551305">
                  <a:moveTo>
                    <a:pt x="0" y="1551238"/>
                  </a:moveTo>
                  <a:lnTo>
                    <a:pt x="0" y="0"/>
                  </a:lnTo>
                </a:path>
              </a:pathLst>
            </a:custGeom>
            <a:ln w="16655">
              <a:solidFill>
                <a:srgbClr val="000000"/>
              </a:solidFill>
              <a:prstDash val="dash"/>
            </a:ln>
          </p:spPr>
          <p:txBody>
            <a:bodyPr wrap="square" lIns="0" tIns="0" rIns="0" bIns="0" rtlCol="0"/>
            <a:lstStyle/>
            <a:p>
              <a:endParaRPr sz="2219"/>
            </a:p>
          </p:txBody>
        </p:sp>
        <p:sp>
          <p:nvSpPr>
            <p:cNvPr id="27" name="object 27"/>
            <p:cNvSpPr/>
            <p:nvPr/>
          </p:nvSpPr>
          <p:spPr>
            <a:xfrm>
              <a:off x="1061834" y="878897"/>
              <a:ext cx="0" cy="1551305"/>
            </a:xfrm>
            <a:custGeom>
              <a:avLst/>
              <a:gdLst/>
              <a:ahLst/>
              <a:cxnLst/>
              <a:rect l="l" t="t" r="r" b="b"/>
              <a:pathLst>
                <a:path h="1551305">
                  <a:moveTo>
                    <a:pt x="0" y="1551238"/>
                  </a:moveTo>
                  <a:lnTo>
                    <a:pt x="0" y="0"/>
                  </a:lnTo>
                </a:path>
              </a:pathLst>
            </a:custGeom>
            <a:ln w="7583">
              <a:solidFill>
                <a:srgbClr val="000000"/>
              </a:solidFill>
            </a:ln>
          </p:spPr>
          <p:txBody>
            <a:bodyPr wrap="square" lIns="0" tIns="0" rIns="0" bIns="0" rtlCol="0"/>
            <a:lstStyle/>
            <a:p>
              <a:endParaRPr sz="2219"/>
            </a:p>
          </p:txBody>
        </p:sp>
        <p:sp>
          <p:nvSpPr>
            <p:cNvPr id="28" name="object 28"/>
            <p:cNvSpPr/>
            <p:nvPr/>
          </p:nvSpPr>
          <p:spPr>
            <a:xfrm>
              <a:off x="1042414" y="949417"/>
              <a:ext cx="19685" cy="1410335"/>
            </a:xfrm>
            <a:custGeom>
              <a:avLst/>
              <a:gdLst/>
              <a:ahLst/>
              <a:cxnLst/>
              <a:rect l="l" t="t" r="r" b="b"/>
              <a:pathLst>
                <a:path w="19684" h="1410335">
                  <a:moveTo>
                    <a:pt x="0" y="1410197"/>
                  </a:moveTo>
                  <a:lnTo>
                    <a:pt x="19419" y="1410197"/>
                  </a:lnTo>
                </a:path>
                <a:path w="19684" h="1410335">
                  <a:moveTo>
                    <a:pt x="0" y="1057665"/>
                  </a:moveTo>
                  <a:lnTo>
                    <a:pt x="19419" y="1057665"/>
                  </a:lnTo>
                </a:path>
                <a:path w="19684" h="1410335">
                  <a:moveTo>
                    <a:pt x="0" y="705134"/>
                  </a:moveTo>
                  <a:lnTo>
                    <a:pt x="19419" y="705134"/>
                  </a:lnTo>
                </a:path>
                <a:path w="19684" h="1410335">
                  <a:moveTo>
                    <a:pt x="0" y="352531"/>
                  </a:moveTo>
                  <a:lnTo>
                    <a:pt x="19419" y="352531"/>
                  </a:lnTo>
                </a:path>
                <a:path w="19684" h="1410335">
                  <a:moveTo>
                    <a:pt x="0" y="0"/>
                  </a:moveTo>
                  <a:lnTo>
                    <a:pt x="19419" y="0"/>
                  </a:lnTo>
                </a:path>
              </a:pathLst>
            </a:custGeom>
            <a:ln w="7583">
              <a:solidFill>
                <a:srgbClr val="333333"/>
              </a:solidFill>
            </a:ln>
          </p:spPr>
          <p:txBody>
            <a:bodyPr wrap="square" lIns="0" tIns="0" rIns="0" bIns="0" rtlCol="0"/>
            <a:lstStyle/>
            <a:p>
              <a:endParaRPr sz="2219"/>
            </a:p>
          </p:txBody>
        </p:sp>
        <p:sp>
          <p:nvSpPr>
            <p:cNvPr id="29" name="object 29"/>
            <p:cNvSpPr/>
            <p:nvPr/>
          </p:nvSpPr>
          <p:spPr>
            <a:xfrm>
              <a:off x="1061834" y="2430135"/>
              <a:ext cx="1779905" cy="0"/>
            </a:xfrm>
            <a:custGeom>
              <a:avLst/>
              <a:gdLst/>
              <a:ahLst/>
              <a:cxnLst/>
              <a:rect l="l" t="t" r="r" b="b"/>
              <a:pathLst>
                <a:path w="1779905">
                  <a:moveTo>
                    <a:pt x="0" y="0"/>
                  </a:moveTo>
                  <a:lnTo>
                    <a:pt x="1779314" y="0"/>
                  </a:lnTo>
                </a:path>
              </a:pathLst>
            </a:custGeom>
            <a:ln w="7583">
              <a:solidFill>
                <a:srgbClr val="000000"/>
              </a:solidFill>
            </a:ln>
          </p:spPr>
          <p:txBody>
            <a:bodyPr wrap="square" lIns="0" tIns="0" rIns="0" bIns="0" rtlCol="0"/>
            <a:lstStyle/>
            <a:p>
              <a:endParaRPr sz="2219"/>
            </a:p>
          </p:txBody>
        </p:sp>
        <p:sp>
          <p:nvSpPr>
            <p:cNvPr id="30" name="object 30"/>
            <p:cNvSpPr/>
            <p:nvPr/>
          </p:nvSpPr>
          <p:spPr>
            <a:xfrm>
              <a:off x="1142702" y="2430135"/>
              <a:ext cx="1617980" cy="19685"/>
            </a:xfrm>
            <a:custGeom>
              <a:avLst/>
              <a:gdLst/>
              <a:ahLst/>
              <a:cxnLst/>
              <a:rect l="l" t="t" r="r" b="b"/>
              <a:pathLst>
                <a:path w="1617980" h="19685">
                  <a:moveTo>
                    <a:pt x="0" y="19419"/>
                  </a:moveTo>
                  <a:lnTo>
                    <a:pt x="0" y="0"/>
                  </a:lnTo>
                </a:path>
                <a:path w="1617980" h="19685">
                  <a:moveTo>
                    <a:pt x="539216" y="19419"/>
                  </a:moveTo>
                  <a:lnTo>
                    <a:pt x="539216" y="0"/>
                  </a:lnTo>
                </a:path>
                <a:path w="1617980" h="19685">
                  <a:moveTo>
                    <a:pt x="1078361" y="19419"/>
                  </a:moveTo>
                  <a:lnTo>
                    <a:pt x="1078361" y="0"/>
                  </a:lnTo>
                </a:path>
                <a:path w="1617980" h="19685">
                  <a:moveTo>
                    <a:pt x="1617577" y="19419"/>
                  </a:moveTo>
                  <a:lnTo>
                    <a:pt x="1617577" y="0"/>
                  </a:lnTo>
                </a:path>
              </a:pathLst>
            </a:custGeom>
            <a:ln w="7583">
              <a:solidFill>
                <a:srgbClr val="333333"/>
              </a:solidFill>
            </a:ln>
          </p:spPr>
          <p:txBody>
            <a:bodyPr wrap="square" lIns="0" tIns="0" rIns="0" bIns="0" rtlCol="0"/>
            <a:lstStyle/>
            <a:p>
              <a:endParaRPr sz="2219"/>
            </a:p>
          </p:txBody>
        </p:sp>
      </p:grpSp>
      <p:sp>
        <p:nvSpPr>
          <p:cNvPr id="31" name="object 31"/>
          <p:cNvSpPr txBox="1"/>
          <p:nvPr/>
        </p:nvSpPr>
        <p:spPr>
          <a:xfrm>
            <a:off x="1168230" y="3619385"/>
            <a:ext cx="482140" cy="209424"/>
          </a:xfrm>
          <a:prstGeom prst="rect">
            <a:avLst/>
          </a:prstGeom>
        </p:spPr>
        <p:txBody>
          <a:bodyPr vert="horz" wrap="square" lIns="0" tIns="26170" rIns="0" bIns="0" rtlCol="0">
            <a:spAutoFit/>
          </a:bodyPr>
          <a:lstStyle/>
          <a:p>
            <a:pPr marL="20131">
              <a:spcBef>
                <a:spcPts val="206"/>
              </a:spcBef>
            </a:pPr>
            <a:r>
              <a:rPr sz="1189" spc="-16" dirty="0">
                <a:solidFill>
                  <a:srgbClr val="4D4D4D"/>
                </a:solidFill>
              </a:rPr>
              <a:t>−6000</a:t>
            </a:r>
            <a:endParaRPr sz="1189"/>
          </a:p>
        </p:txBody>
      </p:sp>
      <p:sp>
        <p:nvSpPr>
          <p:cNvPr id="32" name="object 32"/>
          <p:cNvSpPr txBox="1"/>
          <p:nvPr/>
        </p:nvSpPr>
        <p:spPr>
          <a:xfrm>
            <a:off x="1168230" y="3060466"/>
            <a:ext cx="482140" cy="209424"/>
          </a:xfrm>
          <a:prstGeom prst="rect">
            <a:avLst/>
          </a:prstGeom>
        </p:spPr>
        <p:txBody>
          <a:bodyPr vert="horz" wrap="square" lIns="0" tIns="26170" rIns="0" bIns="0" rtlCol="0">
            <a:spAutoFit/>
          </a:bodyPr>
          <a:lstStyle/>
          <a:p>
            <a:pPr marL="20131">
              <a:spcBef>
                <a:spcPts val="206"/>
              </a:spcBef>
            </a:pPr>
            <a:r>
              <a:rPr sz="1189" spc="-16" dirty="0">
                <a:solidFill>
                  <a:srgbClr val="4D4D4D"/>
                </a:solidFill>
              </a:rPr>
              <a:t>−4000</a:t>
            </a:r>
            <a:endParaRPr sz="1189"/>
          </a:p>
        </p:txBody>
      </p:sp>
      <p:sp>
        <p:nvSpPr>
          <p:cNvPr id="33" name="object 33"/>
          <p:cNvSpPr txBox="1"/>
          <p:nvPr/>
        </p:nvSpPr>
        <p:spPr>
          <a:xfrm>
            <a:off x="1168230" y="2501658"/>
            <a:ext cx="482140" cy="209424"/>
          </a:xfrm>
          <a:prstGeom prst="rect">
            <a:avLst/>
          </a:prstGeom>
        </p:spPr>
        <p:txBody>
          <a:bodyPr vert="horz" wrap="square" lIns="0" tIns="26170" rIns="0" bIns="0" rtlCol="0">
            <a:spAutoFit/>
          </a:bodyPr>
          <a:lstStyle/>
          <a:p>
            <a:pPr marL="20131">
              <a:spcBef>
                <a:spcPts val="206"/>
              </a:spcBef>
            </a:pPr>
            <a:r>
              <a:rPr sz="1189" spc="-16" dirty="0">
                <a:solidFill>
                  <a:srgbClr val="4D4D4D"/>
                </a:solidFill>
              </a:rPr>
              <a:t>−2000</a:t>
            </a:r>
            <a:endParaRPr sz="1189"/>
          </a:p>
        </p:txBody>
      </p:sp>
      <p:sp>
        <p:nvSpPr>
          <p:cNvPr id="34" name="object 34"/>
          <p:cNvSpPr txBox="1"/>
          <p:nvPr/>
        </p:nvSpPr>
        <p:spPr>
          <a:xfrm>
            <a:off x="1522457" y="1942849"/>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0</a:t>
            </a:r>
            <a:endParaRPr sz="1189"/>
          </a:p>
        </p:txBody>
      </p:sp>
      <p:sp>
        <p:nvSpPr>
          <p:cNvPr id="35" name="object 35"/>
          <p:cNvSpPr txBox="1"/>
          <p:nvPr/>
        </p:nvSpPr>
        <p:spPr>
          <a:xfrm>
            <a:off x="1260017" y="1384042"/>
            <a:ext cx="390542" cy="209424"/>
          </a:xfrm>
          <a:prstGeom prst="rect">
            <a:avLst/>
          </a:prstGeom>
        </p:spPr>
        <p:txBody>
          <a:bodyPr vert="horz" wrap="square" lIns="0" tIns="26170" rIns="0" bIns="0" rtlCol="0">
            <a:spAutoFit/>
          </a:bodyPr>
          <a:lstStyle/>
          <a:p>
            <a:pPr marL="20131">
              <a:spcBef>
                <a:spcPts val="206"/>
              </a:spcBef>
            </a:pPr>
            <a:r>
              <a:rPr sz="1189" spc="-32" dirty="0">
                <a:solidFill>
                  <a:srgbClr val="4D4D4D"/>
                </a:solidFill>
              </a:rPr>
              <a:t>2000</a:t>
            </a:r>
            <a:endParaRPr sz="1189"/>
          </a:p>
        </p:txBody>
      </p:sp>
      <p:sp>
        <p:nvSpPr>
          <p:cNvPr id="36" name="object 36"/>
          <p:cNvSpPr txBox="1"/>
          <p:nvPr/>
        </p:nvSpPr>
        <p:spPr>
          <a:xfrm>
            <a:off x="1703783" y="3842953"/>
            <a:ext cx="220436"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−4</a:t>
            </a:r>
            <a:endParaRPr sz="1189"/>
          </a:p>
        </p:txBody>
      </p:sp>
      <p:sp>
        <p:nvSpPr>
          <p:cNvPr id="37" name="object 37"/>
          <p:cNvSpPr txBox="1"/>
          <p:nvPr/>
        </p:nvSpPr>
        <p:spPr>
          <a:xfrm>
            <a:off x="4313798" y="3842952"/>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2</a:t>
            </a:r>
            <a:endParaRPr sz="1189"/>
          </a:p>
        </p:txBody>
      </p:sp>
      <p:sp>
        <p:nvSpPr>
          <p:cNvPr id="38" name="object 38"/>
          <p:cNvSpPr txBox="1"/>
          <p:nvPr/>
        </p:nvSpPr>
        <p:spPr>
          <a:xfrm>
            <a:off x="2473239" y="3842953"/>
            <a:ext cx="1245109" cy="411146"/>
          </a:xfrm>
          <a:prstGeom prst="rect">
            <a:avLst/>
          </a:prstGeom>
        </p:spPr>
        <p:txBody>
          <a:bodyPr vert="horz" wrap="square" lIns="0" tIns="26170" rIns="0" bIns="0" rtlCol="0">
            <a:spAutoFit/>
          </a:bodyPr>
          <a:lstStyle/>
          <a:p>
            <a:pPr marL="104680">
              <a:lnSpc>
                <a:spcPts val="1363"/>
              </a:lnSpc>
              <a:spcBef>
                <a:spcPts val="206"/>
              </a:spcBef>
              <a:tabLst>
                <a:tab pos="1005532" algn="l"/>
              </a:tabLst>
            </a:pPr>
            <a:r>
              <a:rPr sz="1189" spc="-40" dirty="0">
                <a:solidFill>
                  <a:srgbClr val="4D4D4D"/>
                </a:solidFill>
              </a:rPr>
              <a:t>−2</a:t>
            </a:r>
            <a:r>
              <a:rPr sz="1189" dirty="0">
                <a:solidFill>
                  <a:srgbClr val="4D4D4D"/>
                </a:solidFill>
              </a:rPr>
              <a:t>	</a:t>
            </a:r>
            <a:r>
              <a:rPr sz="1189" spc="-79" dirty="0">
                <a:solidFill>
                  <a:srgbClr val="4D4D4D"/>
                </a:solidFill>
              </a:rPr>
              <a:t>0</a:t>
            </a:r>
            <a:endParaRPr sz="1189"/>
          </a:p>
          <a:p>
            <a:pPr marL="20131">
              <a:lnSpc>
                <a:spcPts val="1649"/>
              </a:lnSpc>
            </a:pPr>
            <a:r>
              <a:rPr sz="1427" b="1" spc="-32" dirty="0"/>
              <a:t>Year</a:t>
            </a:r>
            <a:r>
              <a:rPr sz="1427" b="1" spc="-40" dirty="0"/>
              <a:t> </a:t>
            </a:r>
            <a:r>
              <a:rPr sz="1427" b="1" dirty="0"/>
              <a:t>Since</a:t>
            </a:r>
            <a:r>
              <a:rPr sz="1427" b="1" spc="-40" dirty="0"/>
              <a:t> SC</a:t>
            </a:r>
            <a:endParaRPr sz="1427"/>
          </a:p>
        </p:txBody>
      </p:sp>
      <p:sp>
        <p:nvSpPr>
          <p:cNvPr id="39" name="object 39"/>
          <p:cNvSpPr txBox="1"/>
          <p:nvPr/>
        </p:nvSpPr>
        <p:spPr>
          <a:xfrm>
            <a:off x="935177" y="1644473"/>
            <a:ext cx="219612" cy="1956744"/>
          </a:xfrm>
          <a:prstGeom prst="rect">
            <a:avLst/>
          </a:prstGeom>
        </p:spPr>
        <p:txBody>
          <a:bodyPr vert="vert270" wrap="square" lIns="0" tIns="1007" rIns="0" bIns="0" rtlCol="0">
            <a:spAutoFit/>
          </a:bodyPr>
          <a:lstStyle/>
          <a:p>
            <a:pPr marL="20131">
              <a:spcBef>
                <a:spcPts val="8"/>
              </a:spcBef>
            </a:pPr>
            <a:r>
              <a:rPr sz="1427" b="1" dirty="0"/>
              <a:t>square</a:t>
            </a:r>
            <a:r>
              <a:rPr sz="1427" b="1" spc="-40" dirty="0"/>
              <a:t> </a:t>
            </a:r>
            <a:r>
              <a:rPr sz="1427" b="1" dirty="0"/>
              <a:t>feet</a:t>
            </a:r>
            <a:r>
              <a:rPr sz="1427" b="1" spc="-40" dirty="0"/>
              <a:t> </a:t>
            </a:r>
            <a:r>
              <a:rPr sz="1427" b="1" dirty="0"/>
              <a:t>per</a:t>
            </a:r>
            <a:r>
              <a:rPr sz="1427" b="1" spc="-40" dirty="0"/>
              <a:t> </a:t>
            </a:r>
            <a:r>
              <a:rPr sz="1427" b="1" dirty="0"/>
              <a:t>1k</a:t>
            </a:r>
            <a:r>
              <a:rPr sz="1427" b="1" spc="-40" dirty="0"/>
              <a:t> pop</a:t>
            </a:r>
            <a:endParaRPr sz="1427"/>
          </a:p>
        </p:txBody>
      </p:sp>
      <p:sp>
        <p:nvSpPr>
          <p:cNvPr id="40" name="object 40"/>
          <p:cNvSpPr txBox="1"/>
          <p:nvPr/>
        </p:nvSpPr>
        <p:spPr>
          <a:xfrm>
            <a:off x="1665248" y="1064756"/>
            <a:ext cx="2420767" cy="265257"/>
          </a:xfrm>
          <a:prstGeom prst="rect">
            <a:avLst/>
          </a:prstGeom>
        </p:spPr>
        <p:txBody>
          <a:bodyPr vert="horz" wrap="square" lIns="0" tIns="21138" rIns="0" bIns="0" rtlCol="0">
            <a:spAutoFit/>
          </a:bodyPr>
          <a:lstStyle/>
          <a:p>
            <a:pPr marL="20131">
              <a:spcBef>
                <a:spcPts val="166"/>
              </a:spcBef>
            </a:pPr>
            <a:r>
              <a:rPr sz="1585" b="1" dirty="0"/>
              <a:t>ACS</a:t>
            </a:r>
            <a:r>
              <a:rPr sz="1585" b="1" spc="-24" dirty="0"/>
              <a:t> </a:t>
            </a:r>
            <a:r>
              <a:rPr sz="1585" b="1" dirty="0"/>
              <a:t>Counties,</a:t>
            </a:r>
            <a:r>
              <a:rPr sz="1585" b="1" spc="-24" dirty="0"/>
              <a:t> </a:t>
            </a:r>
            <a:r>
              <a:rPr sz="1585" b="1" dirty="0"/>
              <a:t>Built</a:t>
            </a:r>
            <a:r>
              <a:rPr sz="1585" b="1" spc="-24" dirty="0"/>
              <a:t> </a:t>
            </a:r>
            <a:r>
              <a:rPr sz="1585" b="1" spc="-32" dirty="0"/>
              <a:t>Year</a:t>
            </a:r>
            <a:endParaRPr sz="1585"/>
          </a:p>
        </p:txBody>
      </p:sp>
      <p:grpSp>
        <p:nvGrpSpPr>
          <p:cNvPr id="41" name="object 41"/>
          <p:cNvGrpSpPr/>
          <p:nvPr/>
        </p:nvGrpSpPr>
        <p:grpSpPr>
          <a:xfrm>
            <a:off x="5294597" y="1393164"/>
            <a:ext cx="2851573" cy="2490219"/>
            <a:chOff x="3338760" y="878897"/>
            <a:chExt cx="1798955" cy="1570990"/>
          </a:xfrm>
        </p:grpSpPr>
        <p:sp>
          <p:nvSpPr>
            <p:cNvPr id="42" name="object 42"/>
            <p:cNvSpPr/>
            <p:nvPr/>
          </p:nvSpPr>
          <p:spPr>
            <a:xfrm>
              <a:off x="3358180" y="878897"/>
              <a:ext cx="1779905" cy="1551305"/>
            </a:xfrm>
            <a:custGeom>
              <a:avLst/>
              <a:gdLst/>
              <a:ahLst/>
              <a:cxnLst/>
              <a:rect l="l" t="t" r="r" b="b"/>
              <a:pathLst>
                <a:path w="1779904" h="1551305">
                  <a:moveTo>
                    <a:pt x="0" y="1480718"/>
                  </a:moveTo>
                  <a:lnTo>
                    <a:pt x="1779314" y="1480718"/>
                  </a:lnTo>
                </a:path>
                <a:path w="1779904" h="1551305">
                  <a:moveTo>
                    <a:pt x="0" y="1128186"/>
                  </a:moveTo>
                  <a:lnTo>
                    <a:pt x="1779314" y="1128186"/>
                  </a:lnTo>
                </a:path>
                <a:path w="1779904" h="1551305">
                  <a:moveTo>
                    <a:pt x="0" y="775654"/>
                  </a:moveTo>
                  <a:lnTo>
                    <a:pt x="1779314" y="775654"/>
                  </a:lnTo>
                </a:path>
                <a:path w="1779904" h="1551305">
                  <a:moveTo>
                    <a:pt x="0" y="423052"/>
                  </a:moveTo>
                  <a:lnTo>
                    <a:pt x="1779314" y="423052"/>
                  </a:lnTo>
                </a:path>
                <a:path w="1779904" h="1551305">
                  <a:moveTo>
                    <a:pt x="0" y="70520"/>
                  </a:moveTo>
                  <a:lnTo>
                    <a:pt x="1779314" y="70520"/>
                  </a:lnTo>
                </a:path>
                <a:path w="1779904" h="1551305">
                  <a:moveTo>
                    <a:pt x="80868" y="1551238"/>
                  </a:moveTo>
                  <a:lnTo>
                    <a:pt x="80868" y="0"/>
                  </a:lnTo>
                </a:path>
                <a:path w="1779904" h="1551305">
                  <a:moveTo>
                    <a:pt x="543043" y="1551238"/>
                  </a:moveTo>
                  <a:lnTo>
                    <a:pt x="543043" y="0"/>
                  </a:lnTo>
                </a:path>
                <a:path w="1779904" h="1551305">
                  <a:moveTo>
                    <a:pt x="1005218" y="1551238"/>
                  </a:moveTo>
                  <a:lnTo>
                    <a:pt x="1005218" y="0"/>
                  </a:lnTo>
                </a:path>
                <a:path w="1779904" h="1551305">
                  <a:moveTo>
                    <a:pt x="1467393" y="1551238"/>
                  </a:moveTo>
                  <a:lnTo>
                    <a:pt x="1467393" y="0"/>
                  </a:lnTo>
                </a:path>
              </a:pathLst>
            </a:custGeom>
            <a:ln w="7583">
              <a:solidFill>
                <a:srgbClr val="CCCCCC"/>
              </a:solidFill>
              <a:prstDash val="dot"/>
            </a:ln>
          </p:spPr>
          <p:txBody>
            <a:bodyPr wrap="square" lIns="0" tIns="0" rIns="0" bIns="0" rtlCol="0"/>
            <a:lstStyle/>
            <a:p>
              <a:endParaRPr sz="2219"/>
            </a:p>
          </p:txBody>
        </p:sp>
        <p:sp>
          <p:nvSpPr>
            <p:cNvPr id="43" name="object 43"/>
            <p:cNvSpPr/>
            <p:nvPr/>
          </p:nvSpPr>
          <p:spPr>
            <a:xfrm>
              <a:off x="3413888" y="1208748"/>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44" name="object 44"/>
            <p:cNvSpPr/>
            <p:nvPr/>
          </p:nvSpPr>
          <p:spPr>
            <a:xfrm>
              <a:off x="3413888" y="1208748"/>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45" name="object 45"/>
            <p:cNvSpPr/>
            <p:nvPr/>
          </p:nvSpPr>
          <p:spPr>
            <a:xfrm>
              <a:off x="3644940" y="1232633"/>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46" name="object 46"/>
            <p:cNvSpPr/>
            <p:nvPr/>
          </p:nvSpPr>
          <p:spPr>
            <a:xfrm>
              <a:off x="3644940" y="1232633"/>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47" name="object 47"/>
            <p:cNvSpPr/>
            <p:nvPr/>
          </p:nvSpPr>
          <p:spPr>
            <a:xfrm>
              <a:off x="3875992" y="1284088"/>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5034" y="48403"/>
                  </a:lnTo>
                  <a:lnTo>
                    <a:pt x="43056" y="42985"/>
                  </a:lnTo>
                  <a:lnTo>
                    <a:pt x="48473" y="34963"/>
                  </a:lnTo>
                  <a:lnTo>
                    <a:pt x="50462" y="25160"/>
                  </a:lnTo>
                  <a:lnTo>
                    <a:pt x="48473" y="15398"/>
                  </a:lnTo>
                  <a:lnTo>
                    <a:pt x="43056" y="7397"/>
                  </a:lnTo>
                  <a:lnTo>
                    <a:pt x="35034" y="1987"/>
                  </a:lnTo>
                  <a:lnTo>
                    <a:pt x="25231" y="0"/>
                  </a:lnTo>
                  <a:close/>
                </a:path>
              </a:pathLst>
            </a:custGeom>
            <a:solidFill>
              <a:srgbClr val="000000"/>
            </a:solidFill>
          </p:spPr>
          <p:txBody>
            <a:bodyPr wrap="square" lIns="0" tIns="0" rIns="0" bIns="0" rtlCol="0"/>
            <a:lstStyle/>
            <a:p>
              <a:endParaRPr sz="2219"/>
            </a:p>
          </p:txBody>
        </p:sp>
        <p:sp>
          <p:nvSpPr>
            <p:cNvPr id="48" name="object 48"/>
            <p:cNvSpPr/>
            <p:nvPr/>
          </p:nvSpPr>
          <p:spPr>
            <a:xfrm>
              <a:off x="3875992" y="1284088"/>
              <a:ext cx="50800" cy="50800"/>
            </a:xfrm>
            <a:custGeom>
              <a:avLst/>
              <a:gdLst/>
              <a:ahLst/>
              <a:cxnLst/>
              <a:rect l="l" t="t" r="r" b="b"/>
              <a:pathLst>
                <a:path w="50800" h="50800">
                  <a:moveTo>
                    <a:pt x="0" y="25160"/>
                  </a:moveTo>
                  <a:lnTo>
                    <a:pt x="1988" y="15398"/>
                  </a:lnTo>
                  <a:lnTo>
                    <a:pt x="7406" y="7397"/>
                  </a:lnTo>
                  <a:lnTo>
                    <a:pt x="15428" y="1987"/>
                  </a:lnTo>
                  <a:lnTo>
                    <a:pt x="25231" y="0"/>
                  </a:lnTo>
                  <a:lnTo>
                    <a:pt x="35034" y="1987"/>
                  </a:lnTo>
                  <a:lnTo>
                    <a:pt x="43056" y="7397"/>
                  </a:lnTo>
                  <a:lnTo>
                    <a:pt x="48473" y="15398"/>
                  </a:lnTo>
                  <a:lnTo>
                    <a:pt x="50462" y="25160"/>
                  </a:lnTo>
                  <a:lnTo>
                    <a:pt x="48473" y="34963"/>
                  </a:lnTo>
                  <a:lnTo>
                    <a:pt x="43056" y="42985"/>
                  </a:lnTo>
                  <a:lnTo>
                    <a:pt x="35034"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49" name="object 49"/>
            <p:cNvSpPr/>
            <p:nvPr/>
          </p:nvSpPr>
          <p:spPr>
            <a:xfrm>
              <a:off x="4338167" y="1390613"/>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50" name="object 50"/>
            <p:cNvSpPr/>
            <p:nvPr/>
          </p:nvSpPr>
          <p:spPr>
            <a:xfrm>
              <a:off x="4338167" y="1390613"/>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51" name="object 51"/>
            <p:cNvSpPr/>
            <p:nvPr/>
          </p:nvSpPr>
          <p:spPr>
            <a:xfrm>
              <a:off x="4569290" y="1505360"/>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52" name="object 52"/>
            <p:cNvSpPr/>
            <p:nvPr/>
          </p:nvSpPr>
          <p:spPr>
            <a:xfrm>
              <a:off x="4569290" y="1505360"/>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53" name="object 53"/>
            <p:cNvSpPr/>
            <p:nvPr/>
          </p:nvSpPr>
          <p:spPr>
            <a:xfrm>
              <a:off x="4800342" y="1784536"/>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54" name="object 54"/>
            <p:cNvSpPr/>
            <p:nvPr/>
          </p:nvSpPr>
          <p:spPr>
            <a:xfrm>
              <a:off x="4800342" y="1784536"/>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55" name="object 55"/>
            <p:cNvSpPr/>
            <p:nvPr/>
          </p:nvSpPr>
          <p:spPr>
            <a:xfrm>
              <a:off x="5031395" y="1985466"/>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56" name="object 56"/>
            <p:cNvSpPr/>
            <p:nvPr/>
          </p:nvSpPr>
          <p:spPr>
            <a:xfrm>
              <a:off x="5031395" y="1985466"/>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57" name="object 57"/>
            <p:cNvSpPr/>
            <p:nvPr/>
          </p:nvSpPr>
          <p:spPr>
            <a:xfrm>
              <a:off x="4107115" y="1276788"/>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58" name="object 58"/>
            <p:cNvSpPr/>
            <p:nvPr/>
          </p:nvSpPr>
          <p:spPr>
            <a:xfrm>
              <a:off x="4107115" y="1276788"/>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59" name="object 59"/>
            <p:cNvSpPr/>
            <p:nvPr/>
          </p:nvSpPr>
          <p:spPr>
            <a:xfrm>
              <a:off x="3439048" y="1233909"/>
              <a:ext cx="1617980" cy="777240"/>
            </a:xfrm>
            <a:custGeom>
              <a:avLst/>
              <a:gdLst/>
              <a:ahLst/>
              <a:cxnLst/>
              <a:rect l="l" t="t" r="r" b="b"/>
              <a:pathLst>
                <a:path w="1617979" h="777239">
                  <a:moveTo>
                    <a:pt x="0" y="0"/>
                  </a:moveTo>
                  <a:lnTo>
                    <a:pt x="231123" y="23884"/>
                  </a:lnTo>
                  <a:lnTo>
                    <a:pt x="462175" y="75340"/>
                  </a:lnTo>
                  <a:lnTo>
                    <a:pt x="693227" y="68039"/>
                  </a:lnTo>
                  <a:lnTo>
                    <a:pt x="924350" y="181864"/>
                  </a:lnTo>
                  <a:lnTo>
                    <a:pt x="1155402" y="296611"/>
                  </a:lnTo>
                  <a:lnTo>
                    <a:pt x="1386525" y="575858"/>
                  </a:lnTo>
                  <a:lnTo>
                    <a:pt x="1617577" y="776788"/>
                  </a:lnTo>
                </a:path>
              </a:pathLst>
            </a:custGeom>
            <a:ln w="21191">
              <a:solidFill>
                <a:srgbClr val="000000"/>
              </a:solidFill>
            </a:ln>
          </p:spPr>
          <p:txBody>
            <a:bodyPr wrap="square" lIns="0" tIns="0" rIns="0" bIns="0" rtlCol="0"/>
            <a:lstStyle/>
            <a:p>
              <a:endParaRPr sz="2219"/>
            </a:p>
          </p:txBody>
        </p:sp>
        <p:sp>
          <p:nvSpPr>
            <p:cNvPr id="60" name="object 60"/>
            <p:cNvSpPr/>
            <p:nvPr/>
          </p:nvSpPr>
          <p:spPr>
            <a:xfrm>
              <a:off x="3439048" y="1218175"/>
              <a:ext cx="1617980" cy="1080135"/>
            </a:xfrm>
            <a:custGeom>
              <a:avLst/>
              <a:gdLst/>
              <a:ahLst/>
              <a:cxnLst/>
              <a:rect l="l" t="t" r="r" b="b"/>
              <a:pathLst>
                <a:path w="1617979" h="1080135">
                  <a:moveTo>
                    <a:pt x="693227" y="83774"/>
                  </a:moveTo>
                  <a:lnTo>
                    <a:pt x="924350" y="227295"/>
                  </a:lnTo>
                  <a:lnTo>
                    <a:pt x="1155402" y="366352"/>
                  </a:lnTo>
                  <a:lnTo>
                    <a:pt x="1386525" y="719238"/>
                  </a:lnTo>
                  <a:lnTo>
                    <a:pt x="1617577" y="1079778"/>
                  </a:lnTo>
                  <a:lnTo>
                    <a:pt x="1617577" y="505267"/>
                  </a:lnTo>
                  <a:lnTo>
                    <a:pt x="1386525" y="463947"/>
                  </a:lnTo>
                  <a:lnTo>
                    <a:pt x="1155402" y="258409"/>
                  </a:lnTo>
                  <a:lnTo>
                    <a:pt x="924350" y="167902"/>
                  </a:lnTo>
                  <a:lnTo>
                    <a:pt x="693227" y="83774"/>
                  </a:lnTo>
                  <a:close/>
                </a:path>
                <a:path w="1617979" h="1080135">
                  <a:moveTo>
                    <a:pt x="0" y="0"/>
                  </a:moveTo>
                  <a:lnTo>
                    <a:pt x="0" y="31539"/>
                  </a:lnTo>
                  <a:lnTo>
                    <a:pt x="231123" y="50179"/>
                  </a:lnTo>
                  <a:lnTo>
                    <a:pt x="462175" y="95822"/>
                  </a:lnTo>
                  <a:lnTo>
                    <a:pt x="642939" y="86396"/>
                  </a:lnTo>
                  <a:lnTo>
                    <a:pt x="462175" y="86396"/>
                  </a:lnTo>
                  <a:lnTo>
                    <a:pt x="231123" y="29129"/>
                  </a:lnTo>
                  <a:lnTo>
                    <a:pt x="0" y="0"/>
                  </a:lnTo>
                  <a:close/>
                </a:path>
                <a:path w="1617979" h="1080135">
                  <a:moveTo>
                    <a:pt x="693227" y="83774"/>
                  </a:moveTo>
                  <a:lnTo>
                    <a:pt x="462175" y="86396"/>
                  </a:lnTo>
                  <a:lnTo>
                    <a:pt x="642939" y="86396"/>
                  </a:lnTo>
                  <a:lnTo>
                    <a:pt x="693227" y="83774"/>
                  </a:lnTo>
                  <a:close/>
                </a:path>
              </a:pathLst>
            </a:custGeom>
            <a:solidFill>
              <a:srgbClr val="CCCCCC">
                <a:alpha val="50199"/>
              </a:srgbClr>
            </a:solidFill>
          </p:spPr>
          <p:txBody>
            <a:bodyPr wrap="square" lIns="0" tIns="0" rIns="0" bIns="0" rtlCol="0"/>
            <a:lstStyle/>
            <a:p>
              <a:endParaRPr sz="2219"/>
            </a:p>
          </p:txBody>
        </p:sp>
        <p:sp>
          <p:nvSpPr>
            <p:cNvPr id="61" name="object 61"/>
            <p:cNvSpPr/>
            <p:nvPr/>
          </p:nvSpPr>
          <p:spPr>
            <a:xfrm>
              <a:off x="3358180" y="1301949"/>
              <a:ext cx="1779905" cy="0"/>
            </a:xfrm>
            <a:custGeom>
              <a:avLst/>
              <a:gdLst/>
              <a:ahLst/>
              <a:cxnLst/>
              <a:rect l="l" t="t" r="r" b="b"/>
              <a:pathLst>
                <a:path w="1779904">
                  <a:moveTo>
                    <a:pt x="0" y="0"/>
                  </a:moveTo>
                  <a:lnTo>
                    <a:pt x="1779314" y="0"/>
                  </a:lnTo>
                </a:path>
              </a:pathLst>
            </a:custGeom>
            <a:ln w="7583">
              <a:solidFill>
                <a:srgbClr val="FF0000"/>
              </a:solidFill>
            </a:ln>
          </p:spPr>
          <p:txBody>
            <a:bodyPr wrap="square" lIns="0" tIns="0" rIns="0" bIns="0" rtlCol="0"/>
            <a:lstStyle/>
            <a:p>
              <a:endParaRPr sz="2219"/>
            </a:p>
          </p:txBody>
        </p:sp>
        <p:sp>
          <p:nvSpPr>
            <p:cNvPr id="62" name="object 62"/>
            <p:cNvSpPr/>
            <p:nvPr/>
          </p:nvSpPr>
          <p:spPr>
            <a:xfrm>
              <a:off x="4132276" y="878897"/>
              <a:ext cx="0" cy="1551305"/>
            </a:xfrm>
            <a:custGeom>
              <a:avLst/>
              <a:gdLst/>
              <a:ahLst/>
              <a:cxnLst/>
              <a:rect l="l" t="t" r="r" b="b"/>
              <a:pathLst>
                <a:path h="1551305">
                  <a:moveTo>
                    <a:pt x="0" y="1551238"/>
                  </a:moveTo>
                  <a:lnTo>
                    <a:pt x="0" y="0"/>
                  </a:lnTo>
                </a:path>
              </a:pathLst>
            </a:custGeom>
            <a:ln w="16655">
              <a:solidFill>
                <a:srgbClr val="000000"/>
              </a:solidFill>
              <a:prstDash val="dash"/>
            </a:ln>
          </p:spPr>
          <p:txBody>
            <a:bodyPr wrap="square" lIns="0" tIns="0" rIns="0" bIns="0" rtlCol="0"/>
            <a:lstStyle/>
            <a:p>
              <a:endParaRPr sz="2219"/>
            </a:p>
          </p:txBody>
        </p:sp>
        <p:sp>
          <p:nvSpPr>
            <p:cNvPr id="63" name="object 63"/>
            <p:cNvSpPr/>
            <p:nvPr/>
          </p:nvSpPr>
          <p:spPr>
            <a:xfrm>
              <a:off x="3358180" y="878897"/>
              <a:ext cx="0" cy="1551305"/>
            </a:xfrm>
            <a:custGeom>
              <a:avLst/>
              <a:gdLst/>
              <a:ahLst/>
              <a:cxnLst/>
              <a:rect l="l" t="t" r="r" b="b"/>
              <a:pathLst>
                <a:path h="1551305">
                  <a:moveTo>
                    <a:pt x="0" y="1551238"/>
                  </a:moveTo>
                  <a:lnTo>
                    <a:pt x="0" y="0"/>
                  </a:lnTo>
                </a:path>
              </a:pathLst>
            </a:custGeom>
            <a:ln w="7583">
              <a:solidFill>
                <a:srgbClr val="000000"/>
              </a:solidFill>
            </a:ln>
          </p:spPr>
          <p:txBody>
            <a:bodyPr wrap="square" lIns="0" tIns="0" rIns="0" bIns="0" rtlCol="0"/>
            <a:lstStyle/>
            <a:p>
              <a:endParaRPr sz="2219"/>
            </a:p>
          </p:txBody>
        </p:sp>
        <p:sp>
          <p:nvSpPr>
            <p:cNvPr id="64" name="object 64"/>
            <p:cNvSpPr/>
            <p:nvPr/>
          </p:nvSpPr>
          <p:spPr>
            <a:xfrm>
              <a:off x="3338760" y="949417"/>
              <a:ext cx="19685" cy="1410335"/>
            </a:xfrm>
            <a:custGeom>
              <a:avLst/>
              <a:gdLst/>
              <a:ahLst/>
              <a:cxnLst/>
              <a:rect l="l" t="t" r="r" b="b"/>
              <a:pathLst>
                <a:path w="19685" h="1410335">
                  <a:moveTo>
                    <a:pt x="0" y="1410197"/>
                  </a:moveTo>
                  <a:lnTo>
                    <a:pt x="19419" y="1410197"/>
                  </a:lnTo>
                </a:path>
                <a:path w="19685" h="1410335">
                  <a:moveTo>
                    <a:pt x="0" y="1057665"/>
                  </a:moveTo>
                  <a:lnTo>
                    <a:pt x="19419" y="1057665"/>
                  </a:lnTo>
                </a:path>
                <a:path w="19685" h="1410335">
                  <a:moveTo>
                    <a:pt x="0" y="705134"/>
                  </a:moveTo>
                  <a:lnTo>
                    <a:pt x="19419" y="705134"/>
                  </a:lnTo>
                </a:path>
                <a:path w="19685" h="1410335">
                  <a:moveTo>
                    <a:pt x="0" y="352531"/>
                  </a:moveTo>
                  <a:lnTo>
                    <a:pt x="19419" y="352531"/>
                  </a:lnTo>
                </a:path>
                <a:path w="19685" h="1410335">
                  <a:moveTo>
                    <a:pt x="0" y="0"/>
                  </a:moveTo>
                  <a:lnTo>
                    <a:pt x="19419" y="0"/>
                  </a:lnTo>
                </a:path>
              </a:pathLst>
            </a:custGeom>
            <a:ln w="7583">
              <a:solidFill>
                <a:srgbClr val="333333"/>
              </a:solidFill>
            </a:ln>
          </p:spPr>
          <p:txBody>
            <a:bodyPr wrap="square" lIns="0" tIns="0" rIns="0" bIns="0" rtlCol="0"/>
            <a:lstStyle/>
            <a:p>
              <a:endParaRPr sz="2219"/>
            </a:p>
          </p:txBody>
        </p:sp>
        <p:sp>
          <p:nvSpPr>
            <p:cNvPr id="65" name="object 65"/>
            <p:cNvSpPr/>
            <p:nvPr/>
          </p:nvSpPr>
          <p:spPr>
            <a:xfrm>
              <a:off x="3358180" y="2430135"/>
              <a:ext cx="1779905" cy="0"/>
            </a:xfrm>
            <a:custGeom>
              <a:avLst/>
              <a:gdLst/>
              <a:ahLst/>
              <a:cxnLst/>
              <a:rect l="l" t="t" r="r" b="b"/>
              <a:pathLst>
                <a:path w="1779904">
                  <a:moveTo>
                    <a:pt x="0" y="0"/>
                  </a:moveTo>
                  <a:lnTo>
                    <a:pt x="1779314" y="0"/>
                  </a:lnTo>
                </a:path>
              </a:pathLst>
            </a:custGeom>
            <a:ln w="7583">
              <a:solidFill>
                <a:srgbClr val="000000"/>
              </a:solidFill>
            </a:ln>
          </p:spPr>
          <p:txBody>
            <a:bodyPr wrap="square" lIns="0" tIns="0" rIns="0" bIns="0" rtlCol="0"/>
            <a:lstStyle/>
            <a:p>
              <a:endParaRPr sz="2219"/>
            </a:p>
          </p:txBody>
        </p:sp>
        <p:sp>
          <p:nvSpPr>
            <p:cNvPr id="66" name="object 66"/>
            <p:cNvSpPr/>
            <p:nvPr/>
          </p:nvSpPr>
          <p:spPr>
            <a:xfrm>
              <a:off x="3439048" y="2430135"/>
              <a:ext cx="1386840" cy="19685"/>
            </a:xfrm>
            <a:custGeom>
              <a:avLst/>
              <a:gdLst/>
              <a:ahLst/>
              <a:cxnLst/>
              <a:rect l="l" t="t" r="r" b="b"/>
              <a:pathLst>
                <a:path w="1386839" h="19685">
                  <a:moveTo>
                    <a:pt x="0" y="19419"/>
                  </a:moveTo>
                  <a:lnTo>
                    <a:pt x="0" y="0"/>
                  </a:lnTo>
                </a:path>
                <a:path w="1386839" h="19685">
                  <a:moveTo>
                    <a:pt x="462175" y="19419"/>
                  </a:moveTo>
                  <a:lnTo>
                    <a:pt x="462175" y="0"/>
                  </a:lnTo>
                </a:path>
                <a:path w="1386839" h="19685">
                  <a:moveTo>
                    <a:pt x="924350" y="19419"/>
                  </a:moveTo>
                  <a:lnTo>
                    <a:pt x="924350" y="0"/>
                  </a:lnTo>
                </a:path>
                <a:path w="1386839" h="19685">
                  <a:moveTo>
                    <a:pt x="1386525" y="19419"/>
                  </a:moveTo>
                  <a:lnTo>
                    <a:pt x="1386525" y="0"/>
                  </a:lnTo>
                </a:path>
              </a:pathLst>
            </a:custGeom>
            <a:ln w="7583">
              <a:solidFill>
                <a:srgbClr val="333333"/>
              </a:solidFill>
            </a:ln>
          </p:spPr>
          <p:txBody>
            <a:bodyPr wrap="square" lIns="0" tIns="0" rIns="0" bIns="0" rtlCol="0"/>
            <a:lstStyle/>
            <a:p>
              <a:endParaRPr sz="2219"/>
            </a:p>
          </p:txBody>
        </p:sp>
      </p:grpSp>
      <p:sp>
        <p:nvSpPr>
          <p:cNvPr id="67" name="object 67"/>
          <p:cNvSpPr txBox="1"/>
          <p:nvPr/>
        </p:nvSpPr>
        <p:spPr>
          <a:xfrm>
            <a:off x="4808232" y="3619385"/>
            <a:ext cx="482140" cy="209424"/>
          </a:xfrm>
          <a:prstGeom prst="rect">
            <a:avLst/>
          </a:prstGeom>
        </p:spPr>
        <p:txBody>
          <a:bodyPr vert="horz" wrap="square" lIns="0" tIns="26170" rIns="0" bIns="0" rtlCol="0">
            <a:spAutoFit/>
          </a:bodyPr>
          <a:lstStyle/>
          <a:p>
            <a:pPr marL="20131">
              <a:spcBef>
                <a:spcPts val="206"/>
              </a:spcBef>
            </a:pPr>
            <a:r>
              <a:rPr sz="1189" spc="-16" dirty="0">
                <a:solidFill>
                  <a:srgbClr val="4D4D4D"/>
                </a:solidFill>
              </a:rPr>
              <a:t>−6000</a:t>
            </a:r>
            <a:endParaRPr sz="1189"/>
          </a:p>
        </p:txBody>
      </p:sp>
      <p:sp>
        <p:nvSpPr>
          <p:cNvPr id="68" name="object 68"/>
          <p:cNvSpPr txBox="1"/>
          <p:nvPr/>
        </p:nvSpPr>
        <p:spPr>
          <a:xfrm>
            <a:off x="4808232" y="3060466"/>
            <a:ext cx="482140" cy="209424"/>
          </a:xfrm>
          <a:prstGeom prst="rect">
            <a:avLst/>
          </a:prstGeom>
        </p:spPr>
        <p:txBody>
          <a:bodyPr vert="horz" wrap="square" lIns="0" tIns="26170" rIns="0" bIns="0" rtlCol="0">
            <a:spAutoFit/>
          </a:bodyPr>
          <a:lstStyle/>
          <a:p>
            <a:pPr marL="20131">
              <a:spcBef>
                <a:spcPts val="206"/>
              </a:spcBef>
            </a:pPr>
            <a:r>
              <a:rPr sz="1189" spc="-16" dirty="0">
                <a:solidFill>
                  <a:srgbClr val="4D4D4D"/>
                </a:solidFill>
              </a:rPr>
              <a:t>−4000</a:t>
            </a:r>
            <a:endParaRPr sz="1189"/>
          </a:p>
        </p:txBody>
      </p:sp>
      <p:sp>
        <p:nvSpPr>
          <p:cNvPr id="69" name="object 69"/>
          <p:cNvSpPr txBox="1"/>
          <p:nvPr/>
        </p:nvSpPr>
        <p:spPr>
          <a:xfrm>
            <a:off x="4808232" y="2501658"/>
            <a:ext cx="482140" cy="209424"/>
          </a:xfrm>
          <a:prstGeom prst="rect">
            <a:avLst/>
          </a:prstGeom>
        </p:spPr>
        <p:txBody>
          <a:bodyPr vert="horz" wrap="square" lIns="0" tIns="26170" rIns="0" bIns="0" rtlCol="0">
            <a:spAutoFit/>
          </a:bodyPr>
          <a:lstStyle/>
          <a:p>
            <a:pPr marL="20131">
              <a:spcBef>
                <a:spcPts val="206"/>
              </a:spcBef>
            </a:pPr>
            <a:r>
              <a:rPr sz="1189" spc="-16" dirty="0">
                <a:solidFill>
                  <a:srgbClr val="4D4D4D"/>
                </a:solidFill>
              </a:rPr>
              <a:t>−2000</a:t>
            </a:r>
            <a:endParaRPr sz="1189"/>
          </a:p>
        </p:txBody>
      </p:sp>
      <p:sp>
        <p:nvSpPr>
          <p:cNvPr id="70" name="object 70"/>
          <p:cNvSpPr txBox="1"/>
          <p:nvPr/>
        </p:nvSpPr>
        <p:spPr>
          <a:xfrm>
            <a:off x="5162457" y="1942849"/>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0</a:t>
            </a:r>
            <a:endParaRPr sz="1189"/>
          </a:p>
        </p:txBody>
      </p:sp>
      <p:sp>
        <p:nvSpPr>
          <p:cNvPr id="71" name="object 71"/>
          <p:cNvSpPr txBox="1"/>
          <p:nvPr/>
        </p:nvSpPr>
        <p:spPr>
          <a:xfrm>
            <a:off x="4900018" y="1384042"/>
            <a:ext cx="390542" cy="209424"/>
          </a:xfrm>
          <a:prstGeom prst="rect">
            <a:avLst/>
          </a:prstGeom>
        </p:spPr>
        <p:txBody>
          <a:bodyPr vert="horz" wrap="square" lIns="0" tIns="26170" rIns="0" bIns="0" rtlCol="0">
            <a:spAutoFit/>
          </a:bodyPr>
          <a:lstStyle/>
          <a:p>
            <a:pPr marL="20131">
              <a:spcBef>
                <a:spcPts val="206"/>
              </a:spcBef>
            </a:pPr>
            <a:r>
              <a:rPr sz="1189" spc="-32" dirty="0">
                <a:solidFill>
                  <a:srgbClr val="4D4D4D"/>
                </a:solidFill>
              </a:rPr>
              <a:t>2000</a:t>
            </a:r>
            <a:endParaRPr sz="1189"/>
          </a:p>
        </p:txBody>
      </p:sp>
      <p:sp>
        <p:nvSpPr>
          <p:cNvPr id="72" name="object 72"/>
          <p:cNvSpPr txBox="1"/>
          <p:nvPr/>
        </p:nvSpPr>
        <p:spPr>
          <a:xfrm>
            <a:off x="5343783" y="3842953"/>
            <a:ext cx="220436"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−4</a:t>
            </a:r>
            <a:endParaRPr sz="1189"/>
          </a:p>
        </p:txBody>
      </p:sp>
      <p:sp>
        <p:nvSpPr>
          <p:cNvPr id="73" name="object 73"/>
          <p:cNvSpPr txBox="1"/>
          <p:nvPr/>
        </p:nvSpPr>
        <p:spPr>
          <a:xfrm>
            <a:off x="6076389" y="3842953"/>
            <a:ext cx="220436"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−2</a:t>
            </a:r>
            <a:endParaRPr sz="1189"/>
          </a:p>
        </p:txBody>
      </p:sp>
      <p:sp>
        <p:nvSpPr>
          <p:cNvPr id="74" name="object 74"/>
          <p:cNvSpPr txBox="1"/>
          <p:nvPr/>
        </p:nvSpPr>
        <p:spPr>
          <a:xfrm>
            <a:off x="6854945" y="3842952"/>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0</a:t>
            </a:r>
            <a:endParaRPr sz="1189"/>
          </a:p>
        </p:txBody>
      </p:sp>
      <p:sp>
        <p:nvSpPr>
          <p:cNvPr id="75" name="object 75"/>
          <p:cNvSpPr txBox="1"/>
          <p:nvPr/>
        </p:nvSpPr>
        <p:spPr>
          <a:xfrm>
            <a:off x="7587440" y="3842952"/>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2</a:t>
            </a:r>
            <a:endParaRPr sz="1189"/>
          </a:p>
        </p:txBody>
      </p:sp>
      <p:sp>
        <p:nvSpPr>
          <p:cNvPr id="76" name="object 76"/>
          <p:cNvSpPr txBox="1"/>
          <p:nvPr/>
        </p:nvSpPr>
        <p:spPr>
          <a:xfrm>
            <a:off x="6113239" y="4014955"/>
            <a:ext cx="1245109" cy="237907"/>
          </a:xfrm>
          <a:prstGeom prst="rect">
            <a:avLst/>
          </a:prstGeom>
        </p:spPr>
        <p:txBody>
          <a:bodyPr vert="horz" wrap="square" lIns="0" tIns="18118" rIns="0" bIns="0" rtlCol="0">
            <a:spAutoFit/>
          </a:bodyPr>
          <a:lstStyle/>
          <a:p>
            <a:pPr marL="20131">
              <a:spcBef>
                <a:spcPts val="143"/>
              </a:spcBef>
            </a:pPr>
            <a:r>
              <a:rPr sz="1427" b="1" spc="-32" dirty="0"/>
              <a:t>Year</a:t>
            </a:r>
            <a:r>
              <a:rPr sz="1427" b="1" spc="-40" dirty="0"/>
              <a:t> </a:t>
            </a:r>
            <a:r>
              <a:rPr sz="1427" b="1" dirty="0"/>
              <a:t>Since</a:t>
            </a:r>
            <a:r>
              <a:rPr sz="1427" b="1" spc="-40" dirty="0"/>
              <a:t> SC</a:t>
            </a:r>
            <a:endParaRPr sz="1427"/>
          </a:p>
        </p:txBody>
      </p:sp>
      <p:sp>
        <p:nvSpPr>
          <p:cNvPr id="77" name="object 77"/>
          <p:cNvSpPr txBox="1"/>
          <p:nvPr/>
        </p:nvSpPr>
        <p:spPr>
          <a:xfrm>
            <a:off x="5305248" y="1064756"/>
            <a:ext cx="2260724" cy="265257"/>
          </a:xfrm>
          <a:prstGeom prst="rect">
            <a:avLst/>
          </a:prstGeom>
        </p:spPr>
        <p:txBody>
          <a:bodyPr vert="horz" wrap="square" lIns="0" tIns="21138" rIns="0" bIns="0" rtlCol="0">
            <a:spAutoFit/>
          </a:bodyPr>
          <a:lstStyle/>
          <a:p>
            <a:pPr marL="20131">
              <a:spcBef>
                <a:spcPts val="166"/>
              </a:spcBef>
            </a:pPr>
            <a:r>
              <a:rPr sz="1585" b="1" dirty="0"/>
              <a:t>All</a:t>
            </a:r>
            <a:r>
              <a:rPr sz="1585" b="1" spc="-16" dirty="0"/>
              <a:t> </a:t>
            </a:r>
            <a:r>
              <a:rPr sz="1585" b="1" dirty="0"/>
              <a:t>Counties, Built </a:t>
            </a:r>
            <a:r>
              <a:rPr sz="1585" b="1" spc="-32" dirty="0"/>
              <a:t>Year</a:t>
            </a:r>
            <a:endParaRPr sz="1585"/>
          </a:p>
        </p:txBody>
      </p:sp>
      <p:sp>
        <p:nvSpPr>
          <p:cNvPr id="78" name="object 78"/>
          <p:cNvSpPr txBox="1"/>
          <p:nvPr/>
        </p:nvSpPr>
        <p:spPr>
          <a:xfrm>
            <a:off x="182612" y="4497099"/>
            <a:ext cx="5949751" cy="262208"/>
          </a:xfrm>
          <a:prstGeom prst="rect">
            <a:avLst/>
          </a:prstGeom>
        </p:spPr>
        <p:txBody>
          <a:bodyPr vert="horz" wrap="square" lIns="0" tIns="18118" rIns="0" bIns="0" rtlCol="0">
            <a:spAutoFit/>
          </a:bodyPr>
          <a:lstStyle/>
          <a:p>
            <a:pPr marL="20131">
              <a:spcBef>
                <a:spcPts val="143"/>
              </a:spcBef>
            </a:pPr>
            <a:r>
              <a:rPr sz="1585" dirty="0">
                <a:solidFill>
                  <a:srgbClr val="FF0000"/>
                </a:solidFill>
              </a:rPr>
              <a:t>Cumulative</a:t>
            </a:r>
            <a:r>
              <a:rPr sz="1585" spc="174" dirty="0">
                <a:solidFill>
                  <a:srgbClr val="FF0000"/>
                </a:solidFill>
              </a:rPr>
              <a:t> </a:t>
            </a:r>
            <a:r>
              <a:rPr sz="1585" dirty="0">
                <a:solidFill>
                  <a:srgbClr val="FF0000"/>
                </a:solidFill>
              </a:rPr>
              <a:t>effect,</a:t>
            </a:r>
            <a:r>
              <a:rPr sz="1585" spc="181" dirty="0">
                <a:solidFill>
                  <a:srgbClr val="FF0000"/>
                </a:solidFill>
              </a:rPr>
              <a:t> </a:t>
            </a:r>
            <a:r>
              <a:rPr sz="1585" dirty="0">
                <a:solidFill>
                  <a:srgbClr val="FF0000"/>
                </a:solidFill>
              </a:rPr>
              <a:t>median</a:t>
            </a:r>
            <a:r>
              <a:rPr sz="1585" spc="181" dirty="0">
                <a:solidFill>
                  <a:srgbClr val="FF0000"/>
                </a:solidFill>
              </a:rPr>
              <a:t> </a:t>
            </a:r>
            <a:r>
              <a:rPr sz="1585" dirty="0">
                <a:solidFill>
                  <a:srgbClr val="FF0000"/>
                </a:solidFill>
              </a:rPr>
              <a:t>county:</a:t>
            </a:r>
            <a:r>
              <a:rPr sz="1585" spc="380" dirty="0">
                <a:solidFill>
                  <a:srgbClr val="FF0000"/>
                </a:solidFill>
              </a:rPr>
              <a:t> </a:t>
            </a:r>
            <a:r>
              <a:rPr sz="1585" dirty="0">
                <a:solidFill>
                  <a:srgbClr val="FF0000"/>
                </a:solidFill>
              </a:rPr>
              <a:t>Approx</a:t>
            </a:r>
            <a:r>
              <a:rPr sz="1585" spc="181" dirty="0">
                <a:solidFill>
                  <a:srgbClr val="FF0000"/>
                </a:solidFill>
              </a:rPr>
              <a:t> </a:t>
            </a:r>
            <a:r>
              <a:rPr sz="1585" dirty="0">
                <a:solidFill>
                  <a:srgbClr val="FF0000"/>
                </a:solidFill>
              </a:rPr>
              <a:t>500</a:t>
            </a:r>
            <a:r>
              <a:rPr sz="1585" spc="181" dirty="0">
                <a:solidFill>
                  <a:srgbClr val="FF0000"/>
                </a:solidFill>
              </a:rPr>
              <a:t> </a:t>
            </a:r>
            <a:r>
              <a:rPr sz="1585" dirty="0">
                <a:solidFill>
                  <a:srgbClr val="FF0000"/>
                </a:solidFill>
              </a:rPr>
              <a:t>fewer</a:t>
            </a:r>
            <a:r>
              <a:rPr sz="1585" spc="181" dirty="0">
                <a:solidFill>
                  <a:srgbClr val="FF0000"/>
                </a:solidFill>
              </a:rPr>
              <a:t> </a:t>
            </a:r>
            <a:r>
              <a:rPr sz="1585" dirty="0">
                <a:solidFill>
                  <a:srgbClr val="FF0000"/>
                </a:solidFill>
              </a:rPr>
              <a:t>SFHs</a:t>
            </a:r>
            <a:r>
              <a:rPr sz="1585" spc="174" dirty="0">
                <a:solidFill>
                  <a:srgbClr val="FF0000"/>
                </a:solidFill>
              </a:rPr>
              <a:t> </a:t>
            </a:r>
            <a:r>
              <a:rPr sz="1585" spc="-16" dirty="0">
                <a:solidFill>
                  <a:srgbClr val="FF0000"/>
                </a:solidFill>
              </a:rPr>
              <a:t>built</a:t>
            </a:r>
            <a:endParaRPr sz="1585"/>
          </a:p>
        </p:txBody>
      </p:sp>
      <p:grpSp>
        <p:nvGrpSpPr>
          <p:cNvPr id="79" name="object 79"/>
          <p:cNvGrpSpPr/>
          <p:nvPr/>
        </p:nvGrpSpPr>
        <p:grpSpPr>
          <a:xfrm>
            <a:off x="2238" y="4990484"/>
            <a:ext cx="9130467" cy="145951"/>
            <a:chOff x="0" y="3148317"/>
            <a:chExt cx="5760085" cy="92075"/>
          </a:xfrm>
        </p:grpSpPr>
        <p:sp>
          <p:nvSpPr>
            <p:cNvPr id="80" name="object 80"/>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81" name="object 81"/>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82" name="object 82"/>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2543274267"/>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a:spLocks noGrp="1"/>
          </p:cNvSpPr>
          <p:nvPr>
            <p:ph type="title"/>
          </p:nvPr>
        </p:nvSpPr>
        <p:spPr>
          <a:prstGeom prst="rect">
            <a:avLst/>
          </a:prstGeom>
        </p:spPr>
        <p:txBody>
          <a:bodyPr spcFirstLastPara="1" vert="horz" wrap="square" lIns="0" tIns="18118" rIns="0" bIns="0" rtlCol="0" anchor="t" anchorCtr="0">
            <a:spAutoFit/>
          </a:bodyPr>
          <a:lstStyle/>
          <a:p>
            <a:pPr marL="20131">
              <a:spcBef>
                <a:spcPts val="143"/>
              </a:spcBef>
            </a:pPr>
            <a:r>
              <a:rPr dirty="0"/>
              <a:t>Impact:</a:t>
            </a:r>
            <a:r>
              <a:rPr spc="269" dirty="0"/>
              <a:t> </a:t>
            </a:r>
            <a:r>
              <a:rPr dirty="0"/>
              <a:t>Increase</a:t>
            </a:r>
            <a:r>
              <a:rPr spc="63" dirty="0"/>
              <a:t> </a:t>
            </a:r>
            <a:r>
              <a:rPr dirty="0"/>
              <a:t>in</a:t>
            </a:r>
            <a:r>
              <a:rPr spc="71" dirty="0"/>
              <a:t> </a:t>
            </a:r>
            <a:r>
              <a:rPr spc="-16" dirty="0"/>
              <a:t>New</a:t>
            </a:r>
            <a:r>
              <a:rPr spc="55" dirty="0"/>
              <a:t> </a:t>
            </a:r>
            <a:r>
              <a:rPr dirty="0"/>
              <a:t>Construction</a:t>
            </a:r>
            <a:r>
              <a:rPr spc="71" dirty="0"/>
              <a:t> </a:t>
            </a:r>
            <a:r>
              <a:rPr spc="-16" dirty="0"/>
              <a:t>Prices</a:t>
            </a:r>
          </a:p>
        </p:txBody>
      </p:sp>
      <p:sp>
        <p:nvSpPr>
          <p:cNvPr id="85" name="object 85"/>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86" name="object 86"/>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87" name="object 87"/>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26</a:t>
            </a:fld>
            <a:r>
              <a:rPr spc="-103" dirty="0"/>
              <a:t> </a:t>
            </a:r>
            <a:r>
              <a:rPr spc="-32" dirty="0"/>
              <a:t>/</a:t>
            </a:r>
            <a:r>
              <a:rPr spc="-95" dirty="0"/>
              <a:t> </a:t>
            </a:r>
            <a:r>
              <a:rPr spc="-79" dirty="0"/>
              <a:t>8</a:t>
            </a:r>
          </a:p>
        </p:txBody>
      </p:sp>
      <p:grpSp>
        <p:nvGrpSpPr>
          <p:cNvPr id="7" name="object 7"/>
          <p:cNvGrpSpPr/>
          <p:nvPr/>
        </p:nvGrpSpPr>
        <p:grpSpPr>
          <a:xfrm>
            <a:off x="1431590" y="1372155"/>
            <a:ext cx="3075028" cy="2511357"/>
            <a:chOff x="901727" y="865643"/>
            <a:chExt cx="1939925" cy="1584325"/>
          </a:xfrm>
        </p:grpSpPr>
        <p:sp>
          <p:nvSpPr>
            <p:cNvPr id="8" name="object 8"/>
            <p:cNvSpPr/>
            <p:nvPr/>
          </p:nvSpPr>
          <p:spPr>
            <a:xfrm>
              <a:off x="921147" y="865643"/>
              <a:ext cx="1920239" cy="1564640"/>
            </a:xfrm>
            <a:custGeom>
              <a:avLst/>
              <a:gdLst/>
              <a:ahLst/>
              <a:cxnLst/>
              <a:rect l="l" t="t" r="r" b="b"/>
              <a:pathLst>
                <a:path w="1920239" h="1564639">
                  <a:moveTo>
                    <a:pt x="0" y="1263982"/>
                  </a:moveTo>
                  <a:lnTo>
                    <a:pt x="1920000" y="1263982"/>
                  </a:lnTo>
                </a:path>
                <a:path w="1920239" h="1564639">
                  <a:moveTo>
                    <a:pt x="0" y="805138"/>
                  </a:moveTo>
                  <a:lnTo>
                    <a:pt x="1920000" y="805138"/>
                  </a:lnTo>
                </a:path>
                <a:path w="1920239" h="1564639">
                  <a:moveTo>
                    <a:pt x="0" y="346365"/>
                  </a:moveTo>
                  <a:lnTo>
                    <a:pt x="1920000" y="346365"/>
                  </a:lnTo>
                </a:path>
                <a:path w="1920239" h="1564639">
                  <a:moveTo>
                    <a:pt x="87246" y="1564492"/>
                  </a:moveTo>
                  <a:lnTo>
                    <a:pt x="87246" y="0"/>
                  </a:lnTo>
                </a:path>
                <a:path w="1920239" h="1564639">
                  <a:moveTo>
                    <a:pt x="585993" y="1564492"/>
                  </a:moveTo>
                  <a:lnTo>
                    <a:pt x="585993" y="0"/>
                  </a:lnTo>
                </a:path>
                <a:path w="1920239" h="1564639">
                  <a:moveTo>
                    <a:pt x="1084669" y="1564492"/>
                  </a:moveTo>
                  <a:lnTo>
                    <a:pt x="1084669" y="0"/>
                  </a:lnTo>
                </a:path>
                <a:path w="1920239" h="1564639">
                  <a:moveTo>
                    <a:pt x="1583345" y="1564492"/>
                  </a:moveTo>
                  <a:lnTo>
                    <a:pt x="1583345" y="0"/>
                  </a:lnTo>
                </a:path>
              </a:pathLst>
            </a:custGeom>
            <a:ln w="7583">
              <a:solidFill>
                <a:srgbClr val="CCCCCC"/>
              </a:solidFill>
              <a:prstDash val="dot"/>
            </a:ln>
          </p:spPr>
          <p:txBody>
            <a:bodyPr wrap="square" lIns="0" tIns="0" rIns="0" bIns="0" rtlCol="0"/>
            <a:lstStyle/>
            <a:p>
              <a:endParaRPr sz="2219"/>
            </a:p>
          </p:txBody>
        </p:sp>
        <p:sp>
          <p:nvSpPr>
            <p:cNvPr id="9" name="object 9"/>
            <p:cNvSpPr/>
            <p:nvPr/>
          </p:nvSpPr>
          <p:spPr>
            <a:xfrm>
              <a:off x="983233" y="2065059"/>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10" name="object 10"/>
            <p:cNvSpPr/>
            <p:nvPr/>
          </p:nvSpPr>
          <p:spPr>
            <a:xfrm>
              <a:off x="983233" y="2065059"/>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11" name="object 11"/>
            <p:cNvSpPr/>
            <p:nvPr/>
          </p:nvSpPr>
          <p:spPr>
            <a:xfrm>
              <a:off x="1232571" y="2095748"/>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12" name="object 12"/>
            <p:cNvSpPr/>
            <p:nvPr/>
          </p:nvSpPr>
          <p:spPr>
            <a:xfrm>
              <a:off x="1232571" y="2095748"/>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13" name="object 13"/>
            <p:cNvSpPr/>
            <p:nvPr/>
          </p:nvSpPr>
          <p:spPr>
            <a:xfrm>
              <a:off x="1481909" y="2104820"/>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14" name="object 14"/>
            <p:cNvSpPr/>
            <p:nvPr/>
          </p:nvSpPr>
          <p:spPr>
            <a:xfrm>
              <a:off x="1481909" y="2104820"/>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15" name="object 15"/>
            <p:cNvSpPr/>
            <p:nvPr/>
          </p:nvSpPr>
          <p:spPr>
            <a:xfrm>
              <a:off x="1731247" y="2104394"/>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16" name="object 16"/>
            <p:cNvSpPr/>
            <p:nvPr/>
          </p:nvSpPr>
          <p:spPr>
            <a:xfrm>
              <a:off x="1731247" y="2104394"/>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17" name="object 17"/>
            <p:cNvSpPr/>
            <p:nvPr/>
          </p:nvSpPr>
          <p:spPr>
            <a:xfrm>
              <a:off x="1980656" y="2194689"/>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18" name="object 18"/>
            <p:cNvSpPr/>
            <p:nvPr/>
          </p:nvSpPr>
          <p:spPr>
            <a:xfrm>
              <a:off x="1980656" y="2194689"/>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19" name="object 19"/>
            <p:cNvSpPr/>
            <p:nvPr/>
          </p:nvSpPr>
          <p:spPr>
            <a:xfrm>
              <a:off x="2229994" y="2173781"/>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20" name="object 20"/>
            <p:cNvSpPr/>
            <p:nvPr/>
          </p:nvSpPr>
          <p:spPr>
            <a:xfrm>
              <a:off x="2229994" y="2173781"/>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21" name="object 21"/>
            <p:cNvSpPr/>
            <p:nvPr/>
          </p:nvSpPr>
          <p:spPr>
            <a:xfrm>
              <a:off x="2479331" y="2086605"/>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22" name="object 22"/>
            <p:cNvSpPr/>
            <p:nvPr/>
          </p:nvSpPr>
          <p:spPr>
            <a:xfrm>
              <a:off x="2479331" y="2086605"/>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23" name="object 23"/>
            <p:cNvSpPr/>
            <p:nvPr/>
          </p:nvSpPr>
          <p:spPr>
            <a:xfrm>
              <a:off x="2728669" y="1556532"/>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24" name="object 24"/>
            <p:cNvSpPr/>
            <p:nvPr/>
          </p:nvSpPr>
          <p:spPr>
            <a:xfrm>
              <a:off x="2728669" y="1556532"/>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25" name="object 25"/>
            <p:cNvSpPr/>
            <p:nvPr/>
          </p:nvSpPr>
          <p:spPr>
            <a:xfrm>
              <a:off x="1731247" y="2104394"/>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26" name="object 26"/>
            <p:cNvSpPr/>
            <p:nvPr/>
          </p:nvSpPr>
          <p:spPr>
            <a:xfrm>
              <a:off x="1731247" y="2104394"/>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27" name="object 27"/>
            <p:cNvSpPr/>
            <p:nvPr/>
          </p:nvSpPr>
          <p:spPr>
            <a:xfrm>
              <a:off x="1008394" y="1581763"/>
              <a:ext cx="1745614" cy="638175"/>
            </a:xfrm>
            <a:custGeom>
              <a:avLst/>
              <a:gdLst/>
              <a:ahLst/>
              <a:cxnLst/>
              <a:rect l="l" t="t" r="r" b="b"/>
              <a:pathLst>
                <a:path w="1745614" h="638175">
                  <a:moveTo>
                    <a:pt x="0" y="508456"/>
                  </a:moveTo>
                  <a:lnTo>
                    <a:pt x="249337" y="539216"/>
                  </a:lnTo>
                  <a:lnTo>
                    <a:pt x="498746" y="548217"/>
                  </a:lnTo>
                  <a:lnTo>
                    <a:pt x="748084" y="547862"/>
                  </a:lnTo>
                  <a:lnTo>
                    <a:pt x="997422" y="638157"/>
                  </a:lnTo>
                  <a:lnTo>
                    <a:pt x="1246760" y="617249"/>
                  </a:lnTo>
                  <a:lnTo>
                    <a:pt x="1496098" y="530073"/>
                  </a:lnTo>
                  <a:lnTo>
                    <a:pt x="1745506" y="0"/>
                  </a:lnTo>
                </a:path>
              </a:pathLst>
            </a:custGeom>
            <a:ln w="21191">
              <a:solidFill>
                <a:srgbClr val="000000"/>
              </a:solidFill>
            </a:ln>
          </p:spPr>
          <p:txBody>
            <a:bodyPr wrap="square" lIns="0" tIns="0" rIns="0" bIns="0" rtlCol="0"/>
            <a:lstStyle/>
            <a:p>
              <a:endParaRPr sz="2219"/>
            </a:p>
          </p:txBody>
        </p:sp>
        <p:sp>
          <p:nvSpPr>
            <p:cNvPr id="28" name="object 28"/>
            <p:cNvSpPr/>
            <p:nvPr/>
          </p:nvSpPr>
          <p:spPr>
            <a:xfrm>
              <a:off x="1008394" y="1329519"/>
              <a:ext cx="1745614" cy="1022985"/>
            </a:xfrm>
            <a:custGeom>
              <a:avLst/>
              <a:gdLst/>
              <a:ahLst/>
              <a:cxnLst/>
              <a:rect l="l" t="t" r="r" b="b"/>
              <a:pathLst>
                <a:path w="1745614" h="1022985">
                  <a:moveTo>
                    <a:pt x="1745506" y="0"/>
                  </a:moveTo>
                  <a:lnTo>
                    <a:pt x="1496098" y="580536"/>
                  </a:lnTo>
                  <a:lnTo>
                    <a:pt x="1246760" y="743194"/>
                  </a:lnTo>
                  <a:lnTo>
                    <a:pt x="997422" y="757865"/>
                  </a:lnTo>
                  <a:lnTo>
                    <a:pt x="748084" y="800106"/>
                  </a:lnTo>
                  <a:lnTo>
                    <a:pt x="997422" y="1022866"/>
                  </a:lnTo>
                  <a:lnTo>
                    <a:pt x="1246760" y="995721"/>
                  </a:lnTo>
                  <a:lnTo>
                    <a:pt x="1496098" y="984097"/>
                  </a:lnTo>
                  <a:lnTo>
                    <a:pt x="1745506" y="504487"/>
                  </a:lnTo>
                  <a:lnTo>
                    <a:pt x="1745506" y="0"/>
                  </a:lnTo>
                  <a:close/>
                </a:path>
                <a:path w="1745614" h="1022985">
                  <a:moveTo>
                    <a:pt x="0" y="720088"/>
                  </a:moveTo>
                  <a:lnTo>
                    <a:pt x="0" y="801382"/>
                  </a:lnTo>
                  <a:lnTo>
                    <a:pt x="249337" y="848868"/>
                  </a:lnTo>
                  <a:lnTo>
                    <a:pt x="498746" y="862405"/>
                  </a:lnTo>
                  <a:lnTo>
                    <a:pt x="748084" y="800106"/>
                  </a:lnTo>
                  <a:lnTo>
                    <a:pt x="498746" y="738516"/>
                  </a:lnTo>
                  <a:lnTo>
                    <a:pt x="249337" y="733980"/>
                  </a:lnTo>
                  <a:lnTo>
                    <a:pt x="0" y="720088"/>
                  </a:lnTo>
                  <a:close/>
                </a:path>
              </a:pathLst>
            </a:custGeom>
            <a:solidFill>
              <a:srgbClr val="CCCCCC">
                <a:alpha val="50199"/>
              </a:srgbClr>
            </a:solidFill>
          </p:spPr>
          <p:txBody>
            <a:bodyPr wrap="square" lIns="0" tIns="0" rIns="0" bIns="0" rtlCol="0"/>
            <a:lstStyle/>
            <a:p>
              <a:endParaRPr sz="2219"/>
            </a:p>
          </p:txBody>
        </p:sp>
        <p:sp>
          <p:nvSpPr>
            <p:cNvPr id="29" name="object 29"/>
            <p:cNvSpPr/>
            <p:nvPr/>
          </p:nvSpPr>
          <p:spPr>
            <a:xfrm>
              <a:off x="921147" y="2129626"/>
              <a:ext cx="1920239" cy="0"/>
            </a:xfrm>
            <a:custGeom>
              <a:avLst/>
              <a:gdLst/>
              <a:ahLst/>
              <a:cxnLst/>
              <a:rect l="l" t="t" r="r" b="b"/>
              <a:pathLst>
                <a:path w="1920239">
                  <a:moveTo>
                    <a:pt x="0" y="0"/>
                  </a:moveTo>
                  <a:lnTo>
                    <a:pt x="1920000" y="0"/>
                  </a:lnTo>
                </a:path>
              </a:pathLst>
            </a:custGeom>
            <a:ln w="7583">
              <a:solidFill>
                <a:srgbClr val="FF0000"/>
              </a:solidFill>
            </a:ln>
          </p:spPr>
          <p:txBody>
            <a:bodyPr wrap="square" lIns="0" tIns="0" rIns="0" bIns="0" rtlCol="0"/>
            <a:lstStyle/>
            <a:p>
              <a:endParaRPr sz="2219"/>
            </a:p>
          </p:txBody>
        </p:sp>
        <p:sp>
          <p:nvSpPr>
            <p:cNvPr id="30" name="object 30"/>
            <p:cNvSpPr/>
            <p:nvPr/>
          </p:nvSpPr>
          <p:spPr>
            <a:xfrm>
              <a:off x="1756478" y="865643"/>
              <a:ext cx="0" cy="1564640"/>
            </a:xfrm>
            <a:custGeom>
              <a:avLst/>
              <a:gdLst/>
              <a:ahLst/>
              <a:cxnLst/>
              <a:rect l="l" t="t" r="r" b="b"/>
              <a:pathLst>
                <a:path h="1564639">
                  <a:moveTo>
                    <a:pt x="0" y="1564492"/>
                  </a:moveTo>
                  <a:lnTo>
                    <a:pt x="0" y="0"/>
                  </a:lnTo>
                </a:path>
              </a:pathLst>
            </a:custGeom>
            <a:ln w="16655">
              <a:solidFill>
                <a:srgbClr val="000000"/>
              </a:solidFill>
              <a:prstDash val="dash"/>
            </a:ln>
          </p:spPr>
          <p:txBody>
            <a:bodyPr wrap="square" lIns="0" tIns="0" rIns="0" bIns="0" rtlCol="0"/>
            <a:lstStyle/>
            <a:p>
              <a:endParaRPr sz="2219"/>
            </a:p>
          </p:txBody>
        </p:sp>
        <p:sp>
          <p:nvSpPr>
            <p:cNvPr id="31" name="object 31"/>
            <p:cNvSpPr/>
            <p:nvPr/>
          </p:nvSpPr>
          <p:spPr>
            <a:xfrm>
              <a:off x="921147" y="865643"/>
              <a:ext cx="0" cy="1564640"/>
            </a:xfrm>
            <a:custGeom>
              <a:avLst/>
              <a:gdLst/>
              <a:ahLst/>
              <a:cxnLst/>
              <a:rect l="l" t="t" r="r" b="b"/>
              <a:pathLst>
                <a:path h="1564639">
                  <a:moveTo>
                    <a:pt x="0" y="1564492"/>
                  </a:moveTo>
                  <a:lnTo>
                    <a:pt x="0" y="0"/>
                  </a:lnTo>
                </a:path>
              </a:pathLst>
            </a:custGeom>
            <a:ln w="7583">
              <a:solidFill>
                <a:srgbClr val="000000"/>
              </a:solidFill>
            </a:ln>
          </p:spPr>
          <p:txBody>
            <a:bodyPr wrap="square" lIns="0" tIns="0" rIns="0" bIns="0" rtlCol="0"/>
            <a:lstStyle/>
            <a:p>
              <a:endParaRPr sz="2219"/>
            </a:p>
          </p:txBody>
        </p:sp>
        <p:sp>
          <p:nvSpPr>
            <p:cNvPr id="32" name="object 32"/>
            <p:cNvSpPr/>
            <p:nvPr/>
          </p:nvSpPr>
          <p:spPr>
            <a:xfrm>
              <a:off x="901727" y="1212009"/>
              <a:ext cx="19685" cy="918210"/>
            </a:xfrm>
            <a:custGeom>
              <a:avLst/>
              <a:gdLst/>
              <a:ahLst/>
              <a:cxnLst/>
              <a:rect l="l" t="t" r="r" b="b"/>
              <a:pathLst>
                <a:path w="19684" h="918210">
                  <a:moveTo>
                    <a:pt x="0" y="917617"/>
                  </a:moveTo>
                  <a:lnTo>
                    <a:pt x="19419" y="917617"/>
                  </a:lnTo>
                </a:path>
                <a:path w="19684" h="918210">
                  <a:moveTo>
                    <a:pt x="0" y="458773"/>
                  </a:moveTo>
                  <a:lnTo>
                    <a:pt x="19419" y="458773"/>
                  </a:lnTo>
                </a:path>
                <a:path w="19684" h="918210">
                  <a:moveTo>
                    <a:pt x="0" y="0"/>
                  </a:moveTo>
                  <a:lnTo>
                    <a:pt x="19419" y="0"/>
                  </a:lnTo>
                </a:path>
              </a:pathLst>
            </a:custGeom>
            <a:ln w="7583">
              <a:solidFill>
                <a:srgbClr val="333333"/>
              </a:solidFill>
            </a:ln>
          </p:spPr>
          <p:txBody>
            <a:bodyPr wrap="square" lIns="0" tIns="0" rIns="0" bIns="0" rtlCol="0"/>
            <a:lstStyle/>
            <a:p>
              <a:endParaRPr sz="2219"/>
            </a:p>
          </p:txBody>
        </p:sp>
        <p:sp>
          <p:nvSpPr>
            <p:cNvPr id="33" name="object 33"/>
            <p:cNvSpPr/>
            <p:nvPr/>
          </p:nvSpPr>
          <p:spPr>
            <a:xfrm>
              <a:off x="921147" y="2430135"/>
              <a:ext cx="1920239" cy="0"/>
            </a:xfrm>
            <a:custGeom>
              <a:avLst/>
              <a:gdLst/>
              <a:ahLst/>
              <a:cxnLst/>
              <a:rect l="l" t="t" r="r" b="b"/>
              <a:pathLst>
                <a:path w="1920239">
                  <a:moveTo>
                    <a:pt x="0" y="0"/>
                  </a:moveTo>
                  <a:lnTo>
                    <a:pt x="1920000" y="0"/>
                  </a:lnTo>
                </a:path>
              </a:pathLst>
            </a:custGeom>
            <a:ln w="7583">
              <a:solidFill>
                <a:srgbClr val="000000"/>
              </a:solidFill>
            </a:ln>
          </p:spPr>
          <p:txBody>
            <a:bodyPr wrap="square" lIns="0" tIns="0" rIns="0" bIns="0" rtlCol="0"/>
            <a:lstStyle/>
            <a:p>
              <a:endParaRPr sz="2219"/>
            </a:p>
          </p:txBody>
        </p:sp>
        <p:sp>
          <p:nvSpPr>
            <p:cNvPr id="34" name="object 34"/>
            <p:cNvSpPr/>
            <p:nvPr/>
          </p:nvSpPr>
          <p:spPr>
            <a:xfrm>
              <a:off x="1008394" y="2430135"/>
              <a:ext cx="1496695" cy="19685"/>
            </a:xfrm>
            <a:custGeom>
              <a:avLst/>
              <a:gdLst/>
              <a:ahLst/>
              <a:cxnLst/>
              <a:rect l="l" t="t" r="r" b="b"/>
              <a:pathLst>
                <a:path w="1496695" h="19685">
                  <a:moveTo>
                    <a:pt x="0" y="19419"/>
                  </a:moveTo>
                  <a:lnTo>
                    <a:pt x="0" y="0"/>
                  </a:lnTo>
                </a:path>
                <a:path w="1496695" h="19685">
                  <a:moveTo>
                    <a:pt x="498746" y="19419"/>
                  </a:moveTo>
                  <a:lnTo>
                    <a:pt x="498746" y="0"/>
                  </a:lnTo>
                </a:path>
                <a:path w="1496695" h="19685">
                  <a:moveTo>
                    <a:pt x="997422" y="19419"/>
                  </a:moveTo>
                  <a:lnTo>
                    <a:pt x="997422" y="0"/>
                  </a:lnTo>
                </a:path>
                <a:path w="1496695" h="19685">
                  <a:moveTo>
                    <a:pt x="1496098" y="19419"/>
                  </a:moveTo>
                  <a:lnTo>
                    <a:pt x="1496098" y="0"/>
                  </a:lnTo>
                </a:path>
              </a:pathLst>
            </a:custGeom>
            <a:ln w="7583">
              <a:solidFill>
                <a:srgbClr val="333333"/>
              </a:solidFill>
            </a:ln>
          </p:spPr>
          <p:txBody>
            <a:bodyPr wrap="square" lIns="0" tIns="0" rIns="0" bIns="0" rtlCol="0"/>
            <a:lstStyle/>
            <a:p>
              <a:endParaRPr sz="2219"/>
            </a:p>
          </p:txBody>
        </p:sp>
      </p:grpSp>
      <p:sp>
        <p:nvSpPr>
          <p:cNvPr id="35" name="object 35"/>
          <p:cNvSpPr txBox="1"/>
          <p:nvPr/>
        </p:nvSpPr>
        <p:spPr>
          <a:xfrm>
            <a:off x="1168230" y="3254711"/>
            <a:ext cx="259691"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0.0</a:t>
            </a:r>
            <a:endParaRPr sz="1189"/>
          </a:p>
        </p:txBody>
      </p:sp>
      <p:sp>
        <p:nvSpPr>
          <p:cNvPr id="36" name="object 36"/>
          <p:cNvSpPr txBox="1"/>
          <p:nvPr/>
        </p:nvSpPr>
        <p:spPr>
          <a:xfrm>
            <a:off x="1168230" y="2527497"/>
            <a:ext cx="259691"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0.1</a:t>
            </a:r>
            <a:endParaRPr sz="1189"/>
          </a:p>
        </p:txBody>
      </p:sp>
      <p:sp>
        <p:nvSpPr>
          <p:cNvPr id="37" name="object 37"/>
          <p:cNvSpPr txBox="1"/>
          <p:nvPr/>
        </p:nvSpPr>
        <p:spPr>
          <a:xfrm>
            <a:off x="1168230" y="1800284"/>
            <a:ext cx="259691"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0.2</a:t>
            </a:r>
            <a:endParaRPr sz="1189"/>
          </a:p>
        </p:txBody>
      </p:sp>
      <p:sp>
        <p:nvSpPr>
          <p:cNvPr id="38" name="object 38"/>
          <p:cNvSpPr txBox="1"/>
          <p:nvPr/>
        </p:nvSpPr>
        <p:spPr>
          <a:xfrm>
            <a:off x="1490887" y="3842953"/>
            <a:ext cx="220436"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−4</a:t>
            </a:r>
            <a:endParaRPr sz="1189"/>
          </a:p>
        </p:txBody>
      </p:sp>
      <p:sp>
        <p:nvSpPr>
          <p:cNvPr id="39" name="object 39"/>
          <p:cNvSpPr txBox="1"/>
          <p:nvPr/>
        </p:nvSpPr>
        <p:spPr>
          <a:xfrm>
            <a:off x="3908343" y="3842952"/>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2</a:t>
            </a:r>
            <a:endParaRPr sz="1189"/>
          </a:p>
        </p:txBody>
      </p:sp>
      <p:sp>
        <p:nvSpPr>
          <p:cNvPr id="40" name="object 40"/>
          <p:cNvSpPr txBox="1"/>
          <p:nvPr/>
        </p:nvSpPr>
        <p:spPr>
          <a:xfrm>
            <a:off x="2281463" y="3842953"/>
            <a:ext cx="1325632" cy="411146"/>
          </a:xfrm>
          <a:prstGeom prst="rect">
            <a:avLst/>
          </a:prstGeom>
        </p:spPr>
        <p:txBody>
          <a:bodyPr vert="horz" wrap="square" lIns="0" tIns="26170" rIns="0" bIns="0" rtlCol="0">
            <a:spAutoFit/>
          </a:bodyPr>
          <a:lstStyle/>
          <a:p>
            <a:pPr marL="20131">
              <a:lnSpc>
                <a:spcPts val="1363"/>
              </a:lnSpc>
              <a:spcBef>
                <a:spcPts val="206"/>
              </a:spcBef>
              <a:tabLst>
                <a:tab pos="855558" algn="l"/>
              </a:tabLst>
            </a:pPr>
            <a:r>
              <a:rPr sz="1189" spc="-40" dirty="0">
                <a:solidFill>
                  <a:srgbClr val="4D4D4D"/>
                </a:solidFill>
              </a:rPr>
              <a:t>−2</a:t>
            </a:r>
            <a:r>
              <a:rPr sz="1189" dirty="0">
                <a:solidFill>
                  <a:srgbClr val="4D4D4D"/>
                </a:solidFill>
              </a:rPr>
              <a:t>	</a:t>
            </a:r>
            <a:r>
              <a:rPr sz="1189" spc="-79" dirty="0">
                <a:solidFill>
                  <a:srgbClr val="4D4D4D"/>
                </a:solidFill>
              </a:rPr>
              <a:t>0</a:t>
            </a:r>
            <a:endParaRPr sz="1189"/>
          </a:p>
          <a:p>
            <a:pPr marL="99647">
              <a:lnSpc>
                <a:spcPts val="1649"/>
              </a:lnSpc>
            </a:pPr>
            <a:r>
              <a:rPr sz="1427" b="1" spc="-32" dirty="0"/>
              <a:t>Year</a:t>
            </a:r>
            <a:r>
              <a:rPr sz="1427" b="1" spc="-40" dirty="0"/>
              <a:t> </a:t>
            </a:r>
            <a:r>
              <a:rPr sz="1427" b="1" dirty="0"/>
              <a:t>Since</a:t>
            </a:r>
            <a:r>
              <a:rPr sz="1427" b="1" spc="-40" dirty="0"/>
              <a:t> SC</a:t>
            </a:r>
            <a:endParaRPr sz="1427"/>
          </a:p>
        </p:txBody>
      </p:sp>
      <p:sp>
        <p:nvSpPr>
          <p:cNvPr id="41" name="object 41"/>
          <p:cNvSpPr txBox="1"/>
          <p:nvPr/>
        </p:nvSpPr>
        <p:spPr>
          <a:xfrm>
            <a:off x="935177" y="1862720"/>
            <a:ext cx="219612" cy="1498762"/>
          </a:xfrm>
          <a:prstGeom prst="rect">
            <a:avLst/>
          </a:prstGeom>
        </p:spPr>
        <p:txBody>
          <a:bodyPr vert="vert270" wrap="square" lIns="0" tIns="1007" rIns="0" bIns="0" rtlCol="0">
            <a:spAutoFit/>
          </a:bodyPr>
          <a:lstStyle/>
          <a:p>
            <a:pPr marL="20131">
              <a:spcBef>
                <a:spcPts val="8"/>
              </a:spcBef>
            </a:pPr>
            <a:r>
              <a:rPr sz="1427" b="1" dirty="0"/>
              <a:t>log(market</a:t>
            </a:r>
            <a:r>
              <a:rPr sz="1427" b="1" spc="-87" dirty="0"/>
              <a:t> </a:t>
            </a:r>
            <a:r>
              <a:rPr sz="1427" b="1" spc="-16" dirty="0"/>
              <a:t>price)</a:t>
            </a:r>
            <a:endParaRPr sz="1427"/>
          </a:p>
        </p:txBody>
      </p:sp>
      <p:sp>
        <p:nvSpPr>
          <p:cNvPr id="42" name="object 42"/>
          <p:cNvSpPr txBox="1"/>
          <p:nvPr/>
        </p:nvSpPr>
        <p:spPr>
          <a:xfrm>
            <a:off x="1442241" y="1071159"/>
            <a:ext cx="2145977" cy="237907"/>
          </a:xfrm>
          <a:prstGeom prst="rect">
            <a:avLst/>
          </a:prstGeom>
        </p:spPr>
        <p:txBody>
          <a:bodyPr vert="horz" wrap="square" lIns="0" tIns="18118" rIns="0" bIns="0" rtlCol="0">
            <a:spAutoFit/>
          </a:bodyPr>
          <a:lstStyle/>
          <a:p>
            <a:pPr marL="20131">
              <a:spcBef>
                <a:spcPts val="143"/>
              </a:spcBef>
            </a:pPr>
            <a:r>
              <a:rPr sz="1427" b="1" dirty="0"/>
              <a:t>All</a:t>
            </a:r>
            <a:r>
              <a:rPr sz="1427" b="1" spc="-55" dirty="0"/>
              <a:t> </a:t>
            </a:r>
            <a:r>
              <a:rPr sz="1427" b="1" dirty="0"/>
              <a:t>Counties,</a:t>
            </a:r>
            <a:r>
              <a:rPr sz="1427" b="1" spc="-55" dirty="0"/>
              <a:t> </a:t>
            </a:r>
            <a:r>
              <a:rPr sz="1427" b="1" dirty="0"/>
              <a:t>Raw</a:t>
            </a:r>
            <a:r>
              <a:rPr sz="1427" b="1" spc="-55" dirty="0"/>
              <a:t> </a:t>
            </a:r>
            <a:r>
              <a:rPr sz="1427" b="1" spc="-16" dirty="0"/>
              <a:t>Prices</a:t>
            </a:r>
            <a:endParaRPr sz="1427"/>
          </a:p>
        </p:txBody>
      </p:sp>
      <p:grpSp>
        <p:nvGrpSpPr>
          <p:cNvPr id="43" name="object 43"/>
          <p:cNvGrpSpPr/>
          <p:nvPr/>
        </p:nvGrpSpPr>
        <p:grpSpPr>
          <a:xfrm>
            <a:off x="5071592" y="1372155"/>
            <a:ext cx="3075028" cy="2511357"/>
            <a:chOff x="3198074" y="865643"/>
            <a:chExt cx="1939925" cy="1584325"/>
          </a:xfrm>
        </p:grpSpPr>
        <p:sp>
          <p:nvSpPr>
            <p:cNvPr id="44" name="object 44"/>
            <p:cNvSpPr/>
            <p:nvPr/>
          </p:nvSpPr>
          <p:spPr>
            <a:xfrm>
              <a:off x="3217493" y="865643"/>
              <a:ext cx="1920239" cy="1564640"/>
            </a:xfrm>
            <a:custGeom>
              <a:avLst/>
              <a:gdLst/>
              <a:ahLst/>
              <a:cxnLst/>
              <a:rect l="l" t="t" r="r" b="b"/>
              <a:pathLst>
                <a:path w="1920239" h="1564639">
                  <a:moveTo>
                    <a:pt x="0" y="1263982"/>
                  </a:moveTo>
                  <a:lnTo>
                    <a:pt x="1920000" y="1263982"/>
                  </a:lnTo>
                </a:path>
                <a:path w="1920239" h="1564639">
                  <a:moveTo>
                    <a:pt x="0" y="805138"/>
                  </a:moveTo>
                  <a:lnTo>
                    <a:pt x="1920000" y="805138"/>
                  </a:lnTo>
                </a:path>
                <a:path w="1920239" h="1564639">
                  <a:moveTo>
                    <a:pt x="0" y="346365"/>
                  </a:moveTo>
                  <a:lnTo>
                    <a:pt x="1920000" y="346365"/>
                  </a:lnTo>
                </a:path>
                <a:path w="1920239" h="1564639">
                  <a:moveTo>
                    <a:pt x="87246" y="1564492"/>
                  </a:moveTo>
                  <a:lnTo>
                    <a:pt x="87246" y="0"/>
                  </a:lnTo>
                </a:path>
                <a:path w="1920239" h="1564639">
                  <a:moveTo>
                    <a:pt x="585993" y="1564492"/>
                  </a:moveTo>
                  <a:lnTo>
                    <a:pt x="585993" y="0"/>
                  </a:lnTo>
                </a:path>
                <a:path w="1920239" h="1564639">
                  <a:moveTo>
                    <a:pt x="1084669" y="1564492"/>
                  </a:moveTo>
                  <a:lnTo>
                    <a:pt x="1084669" y="0"/>
                  </a:lnTo>
                </a:path>
                <a:path w="1920239" h="1564639">
                  <a:moveTo>
                    <a:pt x="1583345" y="1564492"/>
                  </a:moveTo>
                  <a:lnTo>
                    <a:pt x="1583345" y="0"/>
                  </a:lnTo>
                </a:path>
              </a:pathLst>
            </a:custGeom>
            <a:ln w="7583">
              <a:solidFill>
                <a:srgbClr val="CCCCCC"/>
              </a:solidFill>
              <a:prstDash val="dot"/>
            </a:ln>
          </p:spPr>
          <p:txBody>
            <a:bodyPr wrap="square" lIns="0" tIns="0" rIns="0" bIns="0" rtlCol="0"/>
            <a:lstStyle/>
            <a:p>
              <a:endParaRPr sz="2219"/>
            </a:p>
          </p:txBody>
        </p:sp>
        <p:sp>
          <p:nvSpPr>
            <p:cNvPr id="45" name="object 45"/>
            <p:cNvSpPr/>
            <p:nvPr/>
          </p:nvSpPr>
          <p:spPr>
            <a:xfrm>
              <a:off x="3279580" y="2060594"/>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46" name="object 46"/>
            <p:cNvSpPr/>
            <p:nvPr/>
          </p:nvSpPr>
          <p:spPr>
            <a:xfrm>
              <a:off x="3279580" y="2060594"/>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47" name="object 47"/>
            <p:cNvSpPr/>
            <p:nvPr/>
          </p:nvSpPr>
          <p:spPr>
            <a:xfrm>
              <a:off x="3528918" y="2091353"/>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48" name="object 48"/>
            <p:cNvSpPr/>
            <p:nvPr/>
          </p:nvSpPr>
          <p:spPr>
            <a:xfrm>
              <a:off x="3528918" y="2091353"/>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49" name="object 49"/>
            <p:cNvSpPr/>
            <p:nvPr/>
          </p:nvSpPr>
          <p:spPr>
            <a:xfrm>
              <a:off x="3778256" y="2111057"/>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50" name="object 50"/>
            <p:cNvSpPr/>
            <p:nvPr/>
          </p:nvSpPr>
          <p:spPr>
            <a:xfrm>
              <a:off x="3778256" y="2111057"/>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51" name="object 51"/>
            <p:cNvSpPr/>
            <p:nvPr/>
          </p:nvSpPr>
          <p:spPr>
            <a:xfrm>
              <a:off x="4027593" y="2104394"/>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52" name="object 52"/>
            <p:cNvSpPr/>
            <p:nvPr/>
          </p:nvSpPr>
          <p:spPr>
            <a:xfrm>
              <a:off x="4027593" y="2104394"/>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53" name="object 53"/>
            <p:cNvSpPr/>
            <p:nvPr/>
          </p:nvSpPr>
          <p:spPr>
            <a:xfrm>
              <a:off x="4277002" y="2173356"/>
              <a:ext cx="50800" cy="50800"/>
            </a:xfrm>
            <a:custGeom>
              <a:avLst/>
              <a:gdLst/>
              <a:ahLst/>
              <a:cxnLst/>
              <a:rect l="l" t="t" r="r" b="b"/>
              <a:pathLst>
                <a:path w="50800" h="50800">
                  <a:moveTo>
                    <a:pt x="25160" y="0"/>
                  </a:moveTo>
                  <a:lnTo>
                    <a:pt x="15398" y="1987"/>
                  </a:lnTo>
                  <a:lnTo>
                    <a:pt x="7397" y="7397"/>
                  </a:lnTo>
                  <a:lnTo>
                    <a:pt x="1987" y="15398"/>
                  </a:lnTo>
                  <a:lnTo>
                    <a:pt x="0" y="25160"/>
                  </a:lnTo>
                  <a:lnTo>
                    <a:pt x="1987" y="34963"/>
                  </a:lnTo>
                  <a:lnTo>
                    <a:pt x="7397" y="42985"/>
                  </a:lnTo>
                  <a:lnTo>
                    <a:pt x="15398" y="48403"/>
                  </a:lnTo>
                  <a:lnTo>
                    <a:pt x="25160" y="50392"/>
                  </a:lnTo>
                  <a:lnTo>
                    <a:pt x="34963" y="48403"/>
                  </a:lnTo>
                  <a:lnTo>
                    <a:pt x="42985" y="42985"/>
                  </a:lnTo>
                  <a:lnTo>
                    <a:pt x="48403" y="34963"/>
                  </a:lnTo>
                  <a:lnTo>
                    <a:pt x="50392" y="25160"/>
                  </a:lnTo>
                  <a:lnTo>
                    <a:pt x="48403" y="15398"/>
                  </a:lnTo>
                  <a:lnTo>
                    <a:pt x="42985" y="7397"/>
                  </a:lnTo>
                  <a:lnTo>
                    <a:pt x="34963" y="1987"/>
                  </a:lnTo>
                  <a:lnTo>
                    <a:pt x="25160" y="0"/>
                  </a:lnTo>
                  <a:close/>
                </a:path>
              </a:pathLst>
            </a:custGeom>
            <a:solidFill>
              <a:srgbClr val="000000"/>
            </a:solidFill>
          </p:spPr>
          <p:txBody>
            <a:bodyPr wrap="square" lIns="0" tIns="0" rIns="0" bIns="0" rtlCol="0"/>
            <a:lstStyle/>
            <a:p>
              <a:endParaRPr sz="2219"/>
            </a:p>
          </p:txBody>
        </p:sp>
        <p:sp>
          <p:nvSpPr>
            <p:cNvPr id="54" name="object 54"/>
            <p:cNvSpPr/>
            <p:nvPr/>
          </p:nvSpPr>
          <p:spPr>
            <a:xfrm>
              <a:off x="4277002" y="2173356"/>
              <a:ext cx="50800" cy="50800"/>
            </a:xfrm>
            <a:custGeom>
              <a:avLst/>
              <a:gdLst/>
              <a:ahLst/>
              <a:cxnLst/>
              <a:rect l="l" t="t" r="r" b="b"/>
              <a:pathLst>
                <a:path w="50800" h="50800">
                  <a:moveTo>
                    <a:pt x="0" y="25160"/>
                  </a:moveTo>
                  <a:lnTo>
                    <a:pt x="1987" y="15398"/>
                  </a:lnTo>
                  <a:lnTo>
                    <a:pt x="7397" y="7397"/>
                  </a:lnTo>
                  <a:lnTo>
                    <a:pt x="15398" y="1987"/>
                  </a:lnTo>
                  <a:lnTo>
                    <a:pt x="25160" y="0"/>
                  </a:lnTo>
                  <a:lnTo>
                    <a:pt x="34963" y="1987"/>
                  </a:lnTo>
                  <a:lnTo>
                    <a:pt x="42985" y="7397"/>
                  </a:lnTo>
                  <a:lnTo>
                    <a:pt x="48403" y="15398"/>
                  </a:lnTo>
                  <a:lnTo>
                    <a:pt x="50392" y="25160"/>
                  </a:lnTo>
                  <a:lnTo>
                    <a:pt x="48403" y="34963"/>
                  </a:lnTo>
                  <a:lnTo>
                    <a:pt x="42985" y="42985"/>
                  </a:lnTo>
                  <a:lnTo>
                    <a:pt x="34963" y="48403"/>
                  </a:lnTo>
                  <a:lnTo>
                    <a:pt x="25160" y="50392"/>
                  </a:lnTo>
                  <a:lnTo>
                    <a:pt x="15398" y="48403"/>
                  </a:lnTo>
                  <a:lnTo>
                    <a:pt x="7397" y="42985"/>
                  </a:lnTo>
                  <a:lnTo>
                    <a:pt x="1987" y="34963"/>
                  </a:lnTo>
                  <a:lnTo>
                    <a:pt x="0" y="25160"/>
                  </a:lnTo>
                </a:path>
              </a:pathLst>
            </a:custGeom>
            <a:ln w="5032">
              <a:solidFill>
                <a:srgbClr val="000000"/>
              </a:solidFill>
            </a:ln>
          </p:spPr>
          <p:txBody>
            <a:bodyPr wrap="square" lIns="0" tIns="0" rIns="0" bIns="0" rtlCol="0"/>
            <a:lstStyle/>
            <a:p>
              <a:endParaRPr sz="2219"/>
            </a:p>
          </p:txBody>
        </p:sp>
        <p:sp>
          <p:nvSpPr>
            <p:cNvPr id="55" name="object 55"/>
            <p:cNvSpPr/>
            <p:nvPr/>
          </p:nvSpPr>
          <p:spPr>
            <a:xfrm>
              <a:off x="4526340" y="2081573"/>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56" name="object 56"/>
            <p:cNvSpPr/>
            <p:nvPr/>
          </p:nvSpPr>
          <p:spPr>
            <a:xfrm>
              <a:off x="4526340" y="2081573"/>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57" name="object 57"/>
            <p:cNvSpPr/>
            <p:nvPr/>
          </p:nvSpPr>
          <p:spPr>
            <a:xfrm>
              <a:off x="4775678" y="1840102"/>
              <a:ext cx="50800" cy="50800"/>
            </a:xfrm>
            <a:custGeom>
              <a:avLst/>
              <a:gdLst/>
              <a:ahLst/>
              <a:cxnLst/>
              <a:rect l="l" t="t" r="r" b="b"/>
              <a:pathLst>
                <a:path w="50800" h="50800">
                  <a:moveTo>
                    <a:pt x="25160" y="0"/>
                  </a:moveTo>
                  <a:lnTo>
                    <a:pt x="15398" y="1988"/>
                  </a:lnTo>
                  <a:lnTo>
                    <a:pt x="7397" y="7406"/>
                  </a:lnTo>
                  <a:lnTo>
                    <a:pt x="1987" y="15428"/>
                  </a:lnTo>
                  <a:lnTo>
                    <a:pt x="0" y="25231"/>
                  </a:lnTo>
                  <a:lnTo>
                    <a:pt x="1987" y="34993"/>
                  </a:lnTo>
                  <a:lnTo>
                    <a:pt x="7397" y="42994"/>
                  </a:lnTo>
                  <a:lnTo>
                    <a:pt x="15398" y="48404"/>
                  </a:lnTo>
                  <a:lnTo>
                    <a:pt x="25160" y="50392"/>
                  </a:lnTo>
                  <a:lnTo>
                    <a:pt x="34963" y="48404"/>
                  </a:lnTo>
                  <a:lnTo>
                    <a:pt x="42985" y="42994"/>
                  </a:lnTo>
                  <a:lnTo>
                    <a:pt x="48403" y="34993"/>
                  </a:lnTo>
                  <a:lnTo>
                    <a:pt x="50392" y="25231"/>
                  </a:lnTo>
                  <a:lnTo>
                    <a:pt x="48403" y="15428"/>
                  </a:lnTo>
                  <a:lnTo>
                    <a:pt x="42985" y="7406"/>
                  </a:lnTo>
                  <a:lnTo>
                    <a:pt x="34963" y="1988"/>
                  </a:lnTo>
                  <a:lnTo>
                    <a:pt x="25160" y="0"/>
                  </a:lnTo>
                  <a:close/>
                </a:path>
              </a:pathLst>
            </a:custGeom>
            <a:solidFill>
              <a:srgbClr val="000000"/>
            </a:solidFill>
          </p:spPr>
          <p:txBody>
            <a:bodyPr wrap="square" lIns="0" tIns="0" rIns="0" bIns="0" rtlCol="0"/>
            <a:lstStyle/>
            <a:p>
              <a:endParaRPr sz="2219"/>
            </a:p>
          </p:txBody>
        </p:sp>
        <p:sp>
          <p:nvSpPr>
            <p:cNvPr id="58" name="object 58"/>
            <p:cNvSpPr/>
            <p:nvPr/>
          </p:nvSpPr>
          <p:spPr>
            <a:xfrm>
              <a:off x="4775678" y="1840102"/>
              <a:ext cx="50800" cy="50800"/>
            </a:xfrm>
            <a:custGeom>
              <a:avLst/>
              <a:gdLst/>
              <a:ahLst/>
              <a:cxnLst/>
              <a:rect l="l" t="t" r="r" b="b"/>
              <a:pathLst>
                <a:path w="50800" h="50800">
                  <a:moveTo>
                    <a:pt x="0" y="25231"/>
                  </a:moveTo>
                  <a:lnTo>
                    <a:pt x="1987" y="15428"/>
                  </a:lnTo>
                  <a:lnTo>
                    <a:pt x="7397" y="7406"/>
                  </a:lnTo>
                  <a:lnTo>
                    <a:pt x="15398" y="1988"/>
                  </a:lnTo>
                  <a:lnTo>
                    <a:pt x="25160" y="0"/>
                  </a:lnTo>
                  <a:lnTo>
                    <a:pt x="34963" y="1988"/>
                  </a:lnTo>
                  <a:lnTo>
                    <a:pt x="42985" y="7406"/>
                  </a:lnTo>
                  <a:lnTo>
                    <a:pt x="48403" y="15428"/>
                  </a:lnTo>
                  <a:lnTo>
                    <a:pt x="50392" y="25231"/>
                  </a:lnTo>
                  <a:lnTo>
                    <a:pt x="48403" y="34993"/>
                  </a:lnTo>
                  <a:lnTo>
                    <a:pt x="42985" y="42994"/>
                  </a:lnTo>
                  <a:lnTo>
                    <a:pt x="34963" y="48404"/>
                  </a:lnTo>
                  <a:lnTo>
                    <a:pt x="25160" y="50392"/>
                  </a:lnTo>
                  <a:lnTo>
                    <a:pt x="15398" y="48404"/>
                  </a:lnTo>
                  <a:lnTo>
                    <a:pt x="7397" y="42994"/>
                  </a:lnTo>
                  <a:lnTo>
                    <a:pt x="1987" y="34993"/>
                  </a:lnTo>
                  <a:lnTo>
                    <a:pt x="0" y="25231"/>
                  </a:lnTo>
                </a:path>
              </a:pathLst>
            </a:custGeom>
            <a:ln w="5032">
              <a:solidFill>
                <a:srgbClr val="000000"/>
              </a:solidFill>
            </a:ln>
          </p:spPr>
          <p:txBody>
            <a:bodyPr wrap="square" lIns="0" tIns="0" rIns="0" bIns="0" rtlCol="0"/>
            <a:lstStyle/>
            <a:p>
              <a:endParaRPr sz="2219"/>
            </a:p>
          </p:txBody>
        </p:sp>
        <p:sp>
          <p:nvSpPr>
            <p:cNvPr id="59" name="object 59"/>
            <p:cNvSpPr/>
            <p:nvPr/>
          </p:nvSpPr>
          <p:spPr>
            <a:xfrm>
              <a:off x="5025016" y="1262330"/>
              <a:ext cx="50800" cy="50800"/>
            </a:xfrm>
            <a:custGeom>
              <a:avLst/>
              <a:gdLst/>
              <a:ahLst/>
              <a:cxnLst/>
              <a:rect l="l" t="t" r="r" b="b"/>
              <a:pathLst>
                <a:path w="50800" h="50800">
                  <a:moveTo>
                    <a:pt x="25231" y="0"/>
                  </a:moveTo>
                  <a:lnTo>
                    <a:pt x="15428" y="1987"/>
                  </a:lnTo>
                  <a:lnTo>
                    <a:pt x="7406" y="7397"/>
                  </a:lnTo>
                  <a:lnTo>
                    <a:pt x="1988" y="15398"/>
                  </a:lnTo>
                  <a:lnTo>
                    <a:pt x="0" y="25160"/>
                  </a:lnTo>
                  <a:lnTo>
                    <a:pt x="1988" y="34963"/>
                  </a:lnTo>
                  <a:lnTo>
                    <a:pt x="7406" y="42985"/>
                  </a:lnTo>
                  <a:lnTo>
                    <a:pt x="15428" y="48403"/>
                  </a:lnTo>
                  <a:lnTo>
                    <a:pt x="25231" y="50392"/>
                  </a:lnTo>
                  <a:lnTo>
                    <a:pt x="34993" y="48403"/>
                  </a:lnTo>
                  <a:lnTo>
                    <a:pt x="42994" y="42985"/>
                  </a:lnTo>
                  <a:lnTo>
                    <a:pt x="48404" y="34963"/>
                  </a:lnTo>
                  <a:lnTo>
                    <a:pt x="50392" y="25160"/>
                  </a:lnTo>
                  <a:lnTo>
                    <a:pt x="48404" y="15398"/>
                  </a:lnTo>
                  <a:lnTo>
                    <a:pt x="42994" y="7397"/>
                  </a:lnTo>
                  <a:lnTo>
                    <a:pt x="34993" y="1987"/>
                  </a:lnTo>
                  <a:lnTo>
                    <a:pt x="25231" y="0"/>
                  </a:lnTo>
                  <a:close/>
                </a:path>
              </a:pathLst>
            </a:custGeom>
            <a:solidFill>
              <a:srgbClr val="000000"/>
            </a:solidFill>
          </p:spPr>
          <p:txBody>
            <a:bodyPr wrap="square" lIns="0" tIns="0" rIns="0" bIns="0" rtlCol="0"/>
            <a:lstStyle/>
            <a:p>
              <a:endParaRPr sz="2219"/>
            </a:p>
          </p:txBody>
        </p:sp>
        <p:sp>
          <p:nvSpPr>
            <p:cNvPr id="60" name="object 60"/>
            <p:cNvSpPr/>
            <p:nvPr/>
          </p:nvSpPr>
          <p:spPr>
            <a:xfrm>
              <a:off x="5025016" y="1262330"/>
              <a:ext cx="50800" cy="50800"/>
            </a:xfrm>
            <a:custGeom>
              <a:avLst/>
              <a:gdLst/>
              <a:ahLst/>
              <a:cxnLst/>
              <a:rect l="l" t="t" r="r" b="b"/>
              <a:pathLst>
                <a:path w="50800" h="50800">
                  <a:moveTo>
                    <a:pt x="0" y="25160"/>
                  </a:moveTo>
                  <a:lnTo>
                    <a:pt x="1988" y="15398"/>
                  </a:lnTo>
                  <a:lnTo>
                    <a:pt x="7406" y="7397"/>
                  </a:lnTo>
                  <a:lnTo>
                    <a:pt x="15428" y="1987"/>
                  </a:lnTo>
                  <a:lnTo>
                    <a:pt x="25231" y="0"/>
                  </a:lnTo>
                  <a:lnTo>
                    <a:pt x="34993" y="1987"/>
                  </a:lnTo>
                  <a:lnTo>
                    <a:pt x="42994" y="7397"/>
                  </a:lnTo>
                  <a:lnTo>
                    <a:pt x="48404" y="15398"/>
                  </a:lnTo>
                  <a:lnTo>
                    <a:pt x="50392" y="25160"/>
                  </a:lnTo>
                  <a:lnTo>
                    <a:pt x="48404" y="34963"/>
                  </a:lnTo>
                  <a:lnTo>
                    <a:pt x="42994" y="42985"/>
                  </a:lnTo>
                  <a:lnTo>
                    <a:pt x="34993" y="48403"/>
                  </a:lnTo>
                  <a:lnTo>
                    <a:pt x="25231" y="50392"/>
                  </a:lnTo>
                  <a:lnTo>
                    <a:pt x="15428" y="48403"/>
                  </a:lnTo>
                  <a:lnTo>
                    <a:pt x="7406" y="42985"/>
                  </a:lnTo>
                  <a:lnTo>
                    <a:pt x="1988" y="34963"/>
                  </a:lnTo>
                  <a:lnTo>
                    <a:pt x="0" y="25160"/>
                  </a:lnTo>
                </a:path>
              </a:pathLst>
            </a:custGeom>
            <a:ln w="5032">
              <a:solidFill>
                <a:srgbClr val="000000"/>
              </a:solidFill>
            </a:ln>
          </p:spPr>
          <p:txBody>
            <a:bodyPr wrap="square" lIns="0" tIns="0" rIns="0" bIns="0" rtlCol="0"/>
            <a:lstStyle/>
            <a:p>
              <a:endParaRPr sz="2219"/>
            </a:p>
          </p:txBody>
        </p:sp>
        <p:sp>
          <p:nvSpPr>
            <p:cNvPr id="61" name="object 61"/>
            <p:cNvSpPr/>
            <p:nvPr/>
          </p:nvSpPr>
          <p:spPr>
            <a:xfrm>
              <a:off x="4027593" y="2104394"/>
              <a:ext cx="50800" cy="50800"/>
            </a:xfrm>
            <a:custGeom>
              <a:avLst/>
              <a:gdLst/>
              <a:ahLst/>
              <a:cxnLst/>
              <a:rect l="l" t="t" r="r" b="b"/>
              <a:pathLst>
                <a:path w="50800" h="50800">
                  <a:moveTo>
                    <a:pt x="25231" y="0"/>
                  </a:moveTo>
                  <a:lnTo>
                    <a:pt x="15428" y="1988"/>
                  </a:lnTo>
                  <a:lnTo>
                    <a:pt x="7406" y="7406"/>
                  </a:lnTo>
                  <a:lnTo>
                    <a:pt x="1988" y="15428"/>
                  </a:lnTo>
                  <a:lnTo>
                    <a:pt x="0" y="25231"/>
                  </a:lnTo>
                  <a:lnTo>
                    <a:pt x="1988" y="34993"/>
                  </a:lnTo>
                  <a:lnTo>
                    <a:pt x="7406" y="42994"/>
                  </a:lnTo>
                  <a:lnTo>
                    <a:pt x="15428" y="48404"/>
                  </a:lnTo>
                  <a:lnTo>
                    <a:pt x="25231" y="50392"/>
                  </a:lnTo>
                  <a:lnTo>
                    <a:pt x="34993" y="48404"/>
                  </a:lnTo>
                  <a:lnTo>
                    <a:pt x="42994" y="42994"/>
                  </a:lnTo>
                  <a:lnTo>
                    <a:pt x="48404" y="34993"/>
                  </a:lnTo>
                  <a:lnTo>
                    <a:pt x="50392" y="25231"/>
                  </a:lnTo>
                  <a:lnTo>
                    <a:pt x="48404" y="15428"/>
                  </a:lnTo>
                  <a:lnTo>
                    <a:pt x="42994" y="7406"/>
                  </a:lnTo>
                  <a:lnTo>
                    <a:pt x="34993" y="1988"/>
                  </a:lnTo>
                  <a:lnTo>
                    <a:pt x="25231" y="0"/>
                  </a:lnTo>
                  <a:close/>
                </a:path>
              </a:pathLst>
            </a:custGeom>
            <a:solidFill>
              <a:srgbClr val="000000"/>
            </a:solidFill>
          </p:spPr>
          <p:txBody>
            <a:bodyPr wrap="square" lIns="0" tIns="0" rIns="0" bIns="0" rtlCol="0"/>
            <a:lstStyle/>
            <a:p>
              <a:endParaRPr sz="2219"/>
            </a:p>
          </p:txBody>
        </p:sp>
        <p:sp>
          <p:nvSpPr>
            <p:cNvPr id="62" name="object 62"/>
            <p:cNvSpPr/>
            <p:nvPr/>
          </p:nvSpPr>
          <p:spPr>
            <a:xfrm>
              <a:off x="4027593" y="2104394"/>
              <a:ext cx="50800" cy="50800"/>
            </a:xfrm>
            <a:custGeom>
              <a:avLst/>
              <a:gdLst/>
              <a:ahLst/>
              <a:cxnLst/>
              <a:rect l="l" t="t" r="r" b="b"/>
              <a:pathLst>
                <a:path w="50800" h="50800">
                  <a:moveTo>
                    <a:pt x="0" y="25231"/>
                  </a:moveTo>
                  <a:lnTo>
                    <a:pt x="1988" y="15428"/>
                  </a:lnTo>
                  <a:lnTo>
                    <a:pt x="7406" y="7406"/>
                  </a:lnTo>
                  <a:lnTo>
                    <a:pt x="15428" y="1988"/>
                  </a:lnTo>
                  <a:lnTo>
                    <a:pt x="25231" y="0"/>
                  </a:lnTo>
                  <a:lnTo>
                    <a:pt x="34993" y="1988"/>
                  </a:lnTo>
                  <a:lnTo>
                    <a:pt x="42994" y="7406"/>
                  </a:lnTo>
                  <a:lnTo>
                    <a:pt x="48404" y="15428"/>
                  </a:lnTo>
                  <a:lnTo>
                    <a:pt x="50392" y="25231"/>
                  </a:lnTo>
                  <a:lnTo>
                    <a:pt x="48404" y="34993"/>
                  </a:lnTo>
                  <a:lnTo>
                    <a:pt x="42994" y="42994"/>
                  </a:lnTo>
                  <a:lnTo>
                    <a:pt x="34993" y="48404"/>
                  </a:lnTo>
                  <a:lnTo>
                    <a:pt x="25231" y="50392"/>
                  </a:lnTo>
                  <a:lnTo>
                    <a:pt x="15428" y="48404"/>
                  </a:lnTo>
                  <a:lnTo>
                    <a:pt x="7406" y="42994"/>
                  </a:lnTo>
                  <a:lnTo>
                    <a:pt x="1988" y="34993"/>
                  </a:lnTo>
                  <a:lnTo>
                    <a:pt x="0" y="25231"/>
                  </a:lnTo>
                </a:path>
              </a:pathLst>
            </a:custGeom>
            <a:ln w="5032">
              <a:solidFill>
                <a:srgbClr val="000000"/>
              </a:solidFill>
            </a:ln>
          </p:spPr>
          <p:txBody>
            <a:bodyPr wrap="square" lIns="0" tIns="0" rIns="0" bIns="0" rtlCol="0"/>
            <a:lstStyle/>
            <a:p>
              <a:endParaRPr sz="2219"/>
            </a:p>
          </p:txBody>
        </p:sp>
        <p:sp>
          <p:nvSpPr>
            <p:cNvPr id="63" name="object 63"/>
            <p:cNvSpPr/>
            <p:nvPr/>
          </p:nvSpPr>
          <p:spPr>
            <a:xfrm>
              <a:off x="3304740" y="1287490"/>
              <a:ext cx="1745614" cy="911225"/>
            </a:xfrm>
            <a:custGeom>
              <a:avLst/>
              <a:gdLst/>
              <a:ahLst/>
              <a:cxnLst/>
              <a:rect l="l" t="t" r="r" b="b"/>
              <a:pathLst>
                <a:path w="1745614" h="911225">
                  <a:moveTo>
                    <a:pt x="0" y="798334"/>
                  </a:moveTo>
                  <a:lnTo>
                    <a:pt x="249337" y="829023"/>
                  </a:lnTo>
                  <a:lnTo>
                    <a:pt x="498746" y="848726"/>
                  </a:lnTo>
                  <a:lnTo>
                    <a:pt x="748084" y="842135"/>
                  </a:lnTo>
                  <a:lnTo>
                    <a:pt x="997422" y="911025"/>
                  </a:lnTo>
                  <a:lnTo>
                    <a:pt x="1246760" y="819313"/>
                  </a:lnTo>
                  <a:lnTo>
                    <a:pt x="1496098" y="577842"/>
                  </a:lnTo>
                  <a:lnTo>
                    <a:pt x="1745506" y="0"/>
                  </a:lnTo>
                </a:path>
              </a:pathLst>
            </a:custGeom>
            <a:ln w="21191">
              <a:solidFill>
                <a:srgbClr val="000000"/>
              </a:solidFill>
            </a:ln>
          </p:spPr>
          <p:txBody>
            <a:bodyPr wrap="square" lIns="0" tIns="0" rIns="0" bIns="0" rtlCol="0"/>
            <a:lstStyle/>
            <a:p>
              <a:endParaRPr sz="2219"/>
            </a:p>
          </p:txBody>
        </p:sp>
        <p:sp>
          <p:nvSpPr>
            <p:cNvPr id="64" name="object 64"/>
            <p:cNvSpPr/>
            <p:nvPr/>
          </p:nvSpPr>
          <p:spPr>
            <a:xfrm>
              <a:off x="3304740" y="1004558"/>
              <a:ext cx="1745614" cy="1302385"/>
            </a:xfrm>
            <a:custGeom>
              <a:avLst/>
              <a:gdLst/>
              <a:ahLst/>
              <a:cxnLst/>
              <a:rect l="l" t="t" r="r" b="b"/>
              <a:pathLst>
                <a:path w="1745614" h="1302385">
                  <a:moveTo>
                    <a:pt x="1745506" y="0"/>
                  </a:moveTo>
                  <a:lnTo>
                    <a:pt x="1496098" y="658923"/>
                  </a:lnTo>
                  <a:lnTo>
                    <a:pt x="1246760" y="1001816"/>
                  </a:lnTo>
                  <a:lnTo>
                    <a:pt x="997422" y="1085732"/>
                  </a:lnTo>
                  <a:lnTo>
                    <a:pt x="748084" y="1125068"/>
                  </a:lnTo>
                  <a:lnTo>
                    <a:pt x="997422" y="1302255"/>
                  </a:lnTo>
                  <a:lnTo>
                    <a:pt x="1246760" y="1202676"/>
                  </a:lnTo>
                  <a:lnTo>
                    <a:pt x="1496098" y="1062627"/>
                  </a:lnTo>
                  <a:lnTo>
                    <a:pt x="1745506" y="565936"/>
                  </a:lnTo>
                  <a:lnTo>
                    <a:pt x="1745506" y="0"/>
                  </a:lnTo>
                  <a:close/>
                </a:path>
                <a:path w="1745614" h="1302385">
                  <a:moveTo>
                    <a:pt x="0" y="1048594"/>
                  </a:moveTo>
                  <a:lnTo>
                    <a:pt x="0" y="1113869"/>
                  </a:lnTo>
                  <a:lnTo>
                    <a:pt x="249337" y="1153984"/>
                  </a:lnTo>
                  <a:lnTo>
                    <a:pt x="498746" y="1184532"/>
                  </a:lnTo>
                  <a:lnTo>
                    <a:pt x="748084" y="1125068"/>
                  </a:lnTo>
                  <a:lnTo>
                    <a:pt x="498746" y="1078857"/>
                  </a:lnTo>
                  <a:lnTo>
                    <a:pt x="249337" y="1069998"/>
                  </a:lnTo>
                  <a:lnTo>
                    <a:pt x="0" y="1048594"/>
                  </a:lnTo>
                  <a:close/>
                </a:path>
              </a:pathLst>
            </a:custGeom>
            <a:solidFill>
              <a:srgbClr val="CCCCCC">
                <a:alpha val="50199"/>
              </a:srgbClr>
            </a:solidFill>
          </p:spPr>
          <p:txBody>
            <a:bodyPr wrap="square" lIns="0" tIns="0" rIns="0" bIns="0" rtlCol="0"/>
            <a:lstStyle/>
            <a:p>
              <a:endParaRPr sz="2219"/>
            </a:p>
          </p:txBody>
        </p:sp>
        <p:sp>
          <p:nvSpPr>
            <p:cNvPr id="65" name="object 65"/>
            <p:cNvSpPr/>
            <p:nvPr/>
          </p:nvSpPr>
          <p:spPr>
            <a:xfrm>
              <a:off x="3217493" y="2129626"/>
              <a:ext cx="1920239" cy="0"/>
            </a:xfrm>
            <a:custGeom>
              <a:avLst/>
              <a:gdLst/>
              <a:ahLst/>
              <a:cxnLst/>
              <a:rect l="l" t="t" r="r" b="b"/>
              <a:pathLst>
                <a:path w="1920239">
                  <a:moveTo>
                    <a:pt x="0" y="0"/>
                  </a:moveTo>
                  <a:lnTo>
                    <a:pt x="1920000" y="0"/>
                  </a:lnTo>
                </a:path>
              </a:pathLst>
            </a:custGeom>
            <a:ln w="7583">
              <a:solidFill>
                <a:srgbClr val="FF0000"/>
              </a:solidFill>
            </a:ln>
          </p:spPr>
          <p:txBody>
            <a:bodyPr wrap="square" lIns="0" tIns="0" rIns="0" bIns="0" rtlCol="0"/>
            <a:lstStyle/>
            <a:p>
              <a:endParaRPr sz="2219"/>
            </a:p>
          </p:txBody>
        </p:sp>
        <p:sp>
          <p:nvSpPr>
            <p:cNvPr id="66" name="object 66"/>
            <p:cNvSpPr/>
            <p:nvPr/>
          </p:nvSpPr>
          <p:spPr>
            <a:xfrm>
              <a:off x="4052825" y="865643"/>
              <a:ext cx="0" cy="1564640"/>
            </a:xfrm>
            <a:custGeom>
              <a:avLst/>
              <a:gdLst/>
              <a:ahLst/>
              <a:cxnLst/>
              <a:rect l="l" t="t" r="r" b="b"/>
              <a:pathLst>
                <a:path h="1564639">
                  <a:moveTo>
                    <a:pt x="0" y="1564492"/>
                  </a:moveTo>
                  <a:lnTo>
                    <a:pt x="0" y="0"/>
                  </a:lnTo>
                </a:path>
              </a:pathLst>
            </a:custGeom>
            <a:ln w="16655">
              <a:solidFill>
                <a:srgbClr val="000000"/>
              </a:solidFill>
              <a:prstDash val="dash"/>
            </a:ln>
          </p:spPr>
          <p:txBody>
            <a:bodyPr wrap="square" lIns="0" tIns="0" rIns="0" bIns="0" rtlCol="0"/>
            <a:lstStyle/>
            <a:p>
              <a:endParaRPr sz="2219"/>
            </a:p>
          </p:txBody>
        </p:sp>
        <p:sp>
          <p:nvSpPr>
            <p:cNvPr id="67" name="object 67"/>
            <p:cNvSpPr/>
            <p:nvPr/>
          </p:nvSpPr>
          <p:spPr>
            <a:xfrm>
              <a:off x="3217493" y="865643"/>
              <a:ext cx="0" cy="1564640"/>
            </a:xfrm>
            <a:custGeom>
              <a:avLst/>
              <a:gdLst/>
              <a:ahLst/>
              <a:cxnLst/>
              <a:rect l="l" t="t" r="r" b="b"/>
              <a:pathLst>
                <a:path h="1564639">
                  <a:moveTo>
                    <a:pt x="0" y="1564492"/>
                  </a:moveTo>
                  <a:lnTo>
                    <a:pt x="0" y="0"/>
                  </a:lnTo>
                </a:path>
              </a:pathLst>
            </a:custGeom>
            <a:ln w="7583">
              <a:solidFill>
                <a:srgbClr val="000000"/>
              </a:solidFill>
            </a:ln>
          </p:spPr>
          <p:txBody>
            <a:bodyPr wrap="square" lIns="0" tIns="0" rIns="0" bIns="0" rtlCol="0"/>
            <a:lstStyle/>
            <a:p>
              <a:endParaRPr sz="2219"/>
            </a:p>
          </p:txBody>
        </p:sp>
        <p:sp>
          <p:nvSpPr>
            <p:cNvPr id="68" name="object 68"/>
            <p:cNvSpPr/>
            <p:nvPr/>
          </p:nvSpPr>
          <p:spPr>
            <a:xfrm>
              <a:off x="3198074" y="1212009"/>
              <a:ext cx="19685" cy="918210"/>
            </a:xfrm>
            <a:custGeom>
              <a:avLst/>
              <a:gdLst/>
              <a:ahLst/>
              <a:cxnLst/>
              <a:rect l="l" t="t" r="r" b="b"/>
              <a:pathLst>
                <a:path w="19685" h="918210">
                  <a:moveTo>
                    <a:pt x="0" y="917617"/>
                  </a:moveTo>
                  <a:lnTo>
                    <a:pt x="19419" y="917617"/>
                  </a:lnTo>
                </a:path>
                <a:path w="19685" h="918210">
                  <a:moveTo>
                    <a:pt x="0" y="458773"/>
                  </a:moveTo>
                  <a:lnTo>
                    <a:pt x="19419" y="458773"/>
                  </a:lnTo>
                </a:path>
                <a:path w="19685" h="918210">
                  <a:moveTo>
                    <a:pt x="0" y="0"/>
                  </a:moveTo>
                  <a:lnTo>
                    <a:pt x="19419" y="0"/>
                  </a:lnTo>
                </a:path>
              </a:pathLst>
            </a:custGeom>
            <a:ln w="7583">
              <a:solidFill>
                <a:srgbClr val="333333"/>
              </a:solidFill>
            </a:ln>
          </p:spPr>
          <p:txBody>
            <a:bodyPr wrap="square" lIns="0" tIns="0" rIns="0" bIns="0" rtlCol="0"/>
            <a:lstStyle/>
            <a:p>
              <a:endParaRPr sz="2219"/>
            </a:p>
          </p:txBody>
        </p:sp>
        <p:sp>
          <p:nvSpPr>
            <p:cNvPr id="69" name="object 69"/>
            <p:cNvSpPr/>
            <p:nvPr/>
          </p:nvSpPr>
          <p:spPr>
            <a:xfrm>
              <a:off x="3217493" y="2430135"/>
              <a:ext cx="1920239" cy="0"/>
            </a:xfrm>
            <a:custGeom>
              <a:avLst/>
              <a:gdLst/>
              <a:ahLst/>
              <a:cxnLst/>
              <a:rect l="l" t="t" r="r" b="b"/>
              <a:pathLst>
                <a:path w="1920239">
                  <a:moveTo>
                    <a:pt x="0" y="0"/>
                  </a:moveTo>
                  <a:lnTo>
                    <a:pt x="1920000" y="0"/>
                  </a:lnTo>
                </a:path>
              </a:pathLst>
            </a:custGeom>
            <a:ln w="7583">
              <a:solidFill>
                <a:srgbClr val="000000"/>
              </a:solidFill>
            </a:ln>
          </p:spPr>
          <p:txBody>
            <a:bodyPr wrap="square" lIns="0" tIns="0" rIns="0" bIns="0" rtlCol="0"/>
            <a:lstStyle/>
            <a:p>
              <a:endParaRPr sz="2219"/>
            </a:p>
          </p:txBody>
        </p:sp>
        <p:sp>
          <p:nvSpPr>
            <p:cNvPr id="70" name="object 70"/>
            <p:cNvSpPr/>
            <p:nvPr/>
          </p:nvSpPr>
          <p:spPr>
            <a:xfrm>
              <a:off x="3304740" y="2430135"/>
              <a:ext cx="1496695" cy="19685"/>
            </a:xfrm>
            <a:custGeom>
              <a:avLst/>
              <a:gdLst/>
              <a:ahLst/>
              <a:cxnLst/>
              <a:rect l="l" t="t" r="r" b="b"/>
              <a:pathLst>
                <a:path w="1496695" h="19685">
                  <a:moveTo>
                    <a:pt x="0" y="19419"/>
                  </a:moveTo>
                  <a:lnTo>
                    <a:pt x="0" y="0"/>
                  </a:lnTo>
                </a:path>
                <a:path w="1496695" h="19685">
                  <a:moveTo>
                    <a:pt x="498746" y="19419"/>
                  </a:moveTo>
                  <a:lnTo>
                    <a:pt x="498746" y="0"/>
                  </a:lnTo>
                </a:path>
                <a:path w="1496695" h="19685">
                  <a:moveTo>
                    <a:pt x="997422" y="19419"/>
                  </a:moveTo>
                  <a:lnTo>
                    <a:pt x="997422" y="0"/>
                  </a:lnTo>
                </a:path>
                <a:path w="1496695" h="19685">
                  <a:moveTo>
                    <a:pt x="1496098" y="19419"/>
                  </a:moveTo>
                  <a:lnTo>
                    <a:pt x="1496098" y="0"/>
                  </a:lnTo>
                </a:path>
              </a:pathLst>
            </a:custGeom>
            <a:ln w="7583">
              <a:solidFill>
                <a:srgbClr val="333333"/>
              </a:solidFill>
            </a:ln>
          </p:spPr>
          <p:txBody>
            <a:bodyPr wrap="square" lIns="0" tIns="0" rIns="0" bIns="0" rtlCol="0"/>
            <a:lstStyle/>
            <a:p>
              <a:endParaRPr sz="2219"/>
            </a:p>
          </p:txBody>
        </p:sp>
      </p:grpSp>
      <p:sp>
        <p:nvSpPr>
          <p:cNvPr id="71" name="object 71"/>
          <p:cNvSpPr txBox="1"/>
          <p:nvPr/>
        </p:nvSpPr>
        <p:spPr>
          <a:xfrm>
            <a:off x="4808232" y="3254711"/>
            <a:ext cx="259691"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0.0</a:t>
            </a:r>
            <a:endParaRPr sz="1189"/>
          </a:p>
        </p:txBody>
      </p:sp>
      <p:sp>
        <p:nvSpPr>
          <p:cNvPr id="72" name="object 72"/>
          <p:cNvSpPr txBox="1"/>
          <p:nvPr/>
        </p:nvSpPr>
        <p:spPr>
          <a:xfrm>
            <a:off x="4808232" y="2527497"/>
            <a:ext cx="259691"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0.1</a:t>
            </a:r>
            <a:endParaRPr sz="1189"/>
          </a:p>
        </p:txBody>
      </p:sp>
      <p:sp>
        <p:nvSpPr>
          <p:cNvPr id="73" name="object 73"/>
          <p:cNvSpPr txBox="1"/>
          <p:nvPr/>
        </p:nvSpPr>
        <p:spPr>
          <a:xfrm>
            <a:off x="4808232" y="1800284"/>
            <a:ext cx="259691"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0.2</a:t>
            </a:r>
            <a:endParaRPr sz="1189"/>
          </a:p>
        </p:txBody>
      </p:sp>
      <p:sp>
        <p:nvSpPr>
          <p:cNvPr id="74" name="object 74"/>
          <p:cNvSpPr txBox="1"/>
          <p:nvPr/>
        </p:nvSpPr>
        <p:spPr>
          <a:xfrm>
            <a:off x="5130888" y="3842953"/>
            <a:ext cx="220436"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−4</a:t>
            </a:r>
            <a:endParaRPr sz="1189"/>
          </a:p>
        </p:txBody>
      </p:sp>
      <p:sp>
        <p:nvSpPr>
          <p:cNvPr id="75" name="object 75"/>
          <p:cNvSpPr txBox="1"/>
          <p:nvPr/>
        </p:nvSpPr>
        <p:spPr>
          <a:xfrm>
            <a:off x="5921465" y="3842953"/>
            <a:ext cx="220436" cy="209424"/>
          </a:xfrm>
          <a:prstGeom prst="rect">
            <a:avLst/>
          </a:prstGeom>
        </p:spPr>
        <p:txBody>
          <a:bodyPr vert="horz" wrap="square" lIns="0" tIns="26170" rIns="0" bIns="0" rtlCol="0">
            <a:spAutoFit/>
          </a:bodyPr>
          <a:lstStyle/>
          <a:p>
            <a:pPr marL="20131">
              <a:spcBef>
                <a:spcPts val="206"/>
              </a:spcBef>
            </a:pPr>
            <a:r>
              <a:rPr sz="1189" spc="-40" dirty="0">
                <a:solidFill>
                  <a:srgbClr val="4D4D4D"/>
                </a:solidFill>
              </a:rPr>
              <a:t>−2</a:t>
            </a:r>
            <a:endParaRPr sz="1189"/>
          </a:p>
        </p:txBody>
      </p:sp>
      <p:sp>
        <p:nvSpPr>
          <p:cNvPr id="76" name="object 76"/>
          <p:cNvSpPr txBox="1"/>
          <p:nvPr/>
        </p:nvSpPr>
        <p:spPr>
          <a:xfrm>
            <a:off x="6757878" y="3842952"/>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0</a:t>
            </a:r>
            <a:endParaRPr sz="1189"/>
          </a:p>
        </p:txBody>
      </p:sp>
      <p:sp>
        <p:nvSpPr>
          <p:cNvPr id="77" name="object 77"/>
          <p:cNvSpPr txBox="1"/>
          <p:nvPr/>
        </p:nvSpPr>
        <p:spPr>
          <a:xfrm>
            <a:off x="7548343" y="3842952"/>
            <a:ext cx="127833" cy="209424"/>
          </a:xfrm>
          <a:prstGeom prst="rect">
            <a:avLst/>
          </a:prstGeom>
        </p:spPr>
        <p:txBody>
          <a:bodyPr vert="horz" wrap="square" lIns="0" tIns="26170" rIns="0" bIns="0" rtlCol="0">
            <a:spAutoFit/>
          </a:bodyPr>
          <a:lstStyle/>
          <a:p>
            <a:pPr marL="20131">
              <a:spcBef>
                <a:spcPts val="206"/>
              </a:spcBef>
            </a:pPr>
            <a:r>
              <a:rPr sz="1189" spc="-79" dirty="0">
                <a:solidFill>
                  <a:srgbClr val="4D4D4D"/>
                </a:solidFill>
              </a:rPr>
              <a:t>2</a:t>
            </a:r>
            <a:endParaRPr sz="1189"/>
          </a:p>
        </p:txBody>
      </p:sp>
      <p:sp>
        <p:nvSpPr>
          <p:cNvPr id="78" name="object 78"/>
          <p:cNvSpPr txBox="1"/>
          <p:nvPr/>
        </p:nvSpPr>
        <p:spPr>
          <a:xfrm>
            <a:off x="6001681" y="4014955"/>
            <a:ext cx="1245109" cy="237907"/>
          </a:xfrm>
          <a:prstGeom prst="rect">
            <a:avLst/>
          </a:prstGeom>
        </p:spPr>
        <p:txBody>
          <a:bodyPr vert="horz" wrap="square" lIns="0" tIns="18118" rIns="0" bIns="0" rtlCol="0">
            <a:spAutoFit/>
          </a:bodyPr>
          <a:lstStyle/>
          <a:p>
            <a:pPr marL="20131">
              <a:spcBef>
                <a:spcPts val="143"/>
              </a:spcBef>
            </a:pPr>
            <a:r>
              <a:rPr sz="1427" b="1" spc="-32" dirty="0"/>
              <a:t>Year</a:t>
            </a:r>
            <a:r>
              <a:rPr sz="1427" b="1" spc="-40" dirty="0"/>
              <a:t> </a:t>
            </a:r>
            <a:r>
              <a:rPr sz="1427" b="1" dirty="0"/>
              <a:t>Since</a:t>
            </a:r>
            <a:r>
              <a:rPr sz="1427" b="1" spc="-40" dirty="0"/>
              <a:t> SC</a:t>
            </a:r>
            <a:endParaRPr sz="1427"/>
          </a:p>
        </p:txBody>
      </p:sp>
      <p:sp>
        <p:nvSpPr>
          <p:cNvPr id="79" name="object 79"/>
          <p:cNvSpPr txBox="1"/>
          <p:nvPr/>
        </p:nvSpPr>
        <p:spPr>
          <a:xfrm>
            <a:off x="5082241" y="1071159"/>
            <a:ext cx="2617045" cy="237907"/>
          </a:xfrm>
          <a:prstGeom prst="rect">
            <a:avLst/>
          </a:prstGeom>
        </p:spPr>
        <p:txBody>
          <a:bodyPr vert="horz" wrap="square" lIns="0" tIns="18118" rIns="0" bIns="0" rtlCol="0">
            <a:spAutoFit/>
          </a:bodyPr>
          <a:lstStyle/>
          <a:p>
            <a:pPr marL="20131">
              <a:spcBef>
                <a:spcPts val="143"/>
              </a:spcBef>
            </a:pPr>
            <a:r>
              <a:rPr sz="1427" b="1" dirty="0"/>
              <a:t>All</a:t>
            </a:r>
            <a:r>
              <a:rPr sz="1427" b="1" spc="-55" dirty="0"/>
              <a:t> </a:t>
            </a:r>
            <a:r>
              <a:rPr sz="1427" b="1" dirty="0"/>
              <a:t>Counties,</a:t>
            </a:r>
            <a:r>
              <a:rPr sz="1427" b="1" spc="-55" dirty="0"/>
              <a:t> </a:t>
            </a:r>
            <a:r>
              <a:rPr sz="1427" b="1" dirty="0"/>
              <a:t>Quality</a:t>
            </a:r>
            <a:r>
              <a:rPr sz="1427" b="1" spc="-48" dirty="0"/>
              <a:t> </a:t>
            </a:r>
            <a:r>
              <a:rPr sz="1427" b="1" spc="-16" dirty="0"/>
              <a:t>Adjusted</a:t>
            </a:r>
            <a:endParaRPr sz="1427"/>
          </a:p>
        </p:txBody>
      </p:sp>
      <p:sp>
        <p:nvSpPr>
          <p:cNvPr id="80" name="object 80"/>
          <p:cNvSpPr txBox="1"/>
          <p:nvPr/>
        </p:nvSpPr>
        <p:spPr>
          <a:xfrm>
            <a:off x="182612" y="4497099"/>
            <a:ext cx="4333223" cy="262208"/>
          </a:xfrm>
          <a:prstGeom prst="rect">
            <a:avLst/>
          </a:prstGeom>
        </p:spPr>
        <p:txBody>
          <a:bodyPr vert="horz" wrap="square" lIns="0" tIns="18118" rIns="0" bIns="0" rtlCol="0">
            <a:spAutoFit/>
          </a:bodyPr>
          <a:lstStyle/>
          <a:p>
            <a:pPr marL="20131">
              <a:spcBef>
                <a:spcPts val="143"/>
              </a:spcBef>
            </a:pPr>
            <a:r>
              <a:rPr sz="1585" dirty="0">
                <a:solidFill>
                  <a:srgbClr val="FF0000"/>
                </a:solidFill>
              </a:rPr>
              <a:t>Peak:</a:t>
            </a:r>
            <a:r>
              <a:rPr sz="1585" spc="380" dirty="0">
                <a:solidFill>
                  <a:srgbClr val="FF0000"/>
                </a:solidFill>
              </a:rPr>
              <a:t> </a:t>
            </a:r>
            <a:r>
              <a:rPr sz="1585" dirty="0">
                <a:solidFill>
                  <a:srgbClr val="FF0000"/>
                </a:solidFill>
              </a:rPr>
              <a:t>quality-adjusted</a:t>
            </a:r>
            <a:r>
              <a:rPr sz="1585" spc="174" dirty="0">
                <a:solidFill>
                  <a:srgbClr val="FF0000"/>
                </a:solidFill>
              </a:rPr>
              <a:t> </a:t>
            </a:r>
            <a:r>
              <a:rPr sz="1585" dirty="0">
                <a:solidFill>
                  <a:srgbClr val="FF0000"/>
                </a:solidFill>
              </a:rPr>
              <a:t>price</a:t>
            </a:r>
            <a:r>
              <a:rPr sz="1585" spc="181" dirty="0">
                <a:solidFill>
                  <a:srgbClr val="FF0000"/>
                </a:solidFill>
              </a:rPr>
              <a:t> </a:t>
            </a:r>
            <a:r>
              <a:rPr sz="1585" spc="-16" dirty="0">
                <a:solidFill>
                  <a:srgbClr val="FF0000"/>
                </a:solidFill>
              </a:rPr>
              <a:t>increase</a:t>
            </a:r>
            <a:r>
              <a:rPr sz="1585" spc="174" dirty="0">
                <a:solidFill>
                  <a:srgbClr val="FF0000"/>
                </a:solidFill>
              </a:rPr>
              <a:t> </a:t>
            </a:r>
            <a:r>
              <a:rPr sz="1585" dirty="0">
                <a:solidFill>
                  <a:srgbClr val="FF0000"/>
                </a:solidFill>
              </a:rPr>
              <a:t>of</a:t>
            </a:r>
            <a:r>
              <a:rPr sz="1585" spc="181" dirty="0">
                <a:solidFill>
                  <a:srgbClr val="FF0000"/>
                </a:solidFill>
              </a:rPr>
              <a:t> </a:t>
            </a:r>
            <a:r>
              <a:rPr sz="1585" spc="-16" dirty="0">
                <a:solidFill>
                  <a:srgbClr val="FF0000"/>
                </a:solidFill>
              </a:rPr>
              <a:t>18.5%</a:t>
            </a:r>
            <a:endParaRPr sz="1585"/>
          </a:p>
        </p:txBody>
      </p:sp>
      <p:grpSp>
        <p:nvGrpSpPr>
          <p:cNvPr id="81" name="object 81"/>
          <p:cNvGrpSpPr/>
          <p:nvPr/>
        </p:nvGrpSpPr>
        <p:grpSpPr>
          <a:xfrm>
            <a:off x="2238" y="4990484"/>
            <a:ext cx="9130467" cy="145951"/>
            <a:chOff x="0" y="3148317"/>
            <a:chExt cx="5760085" cy="92075"/>
          </a:xfrm>
        </p:grpSpPr>
        <p:sp>
          <p:nvSpPr>
            <p:cNvPr id="82" name="object 82"/>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83" name="object 83"/>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84" name="object 84"/>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241710021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p:nvPr/>
        </p:nvSpPr>
        <p:spPr>
          <a:xfrm>
            <a:off x="153300" y="292628"/>
            <a:ext cx="3542070" cy="1201055"/>
          </a:xfrm>
          <a:prstGeom prst="rect">
            <a:avLst/>
          </a:prstGeom>
        </p:spPr>
        <p:txBody>
          <a:bodyPr vert="horz" wrap="square" lIns="0" tIns="18118" rIns="0" bIns="0" rtlCol="0">
            <a:spAutoFit/>
          </a:bodyPr>
          <a:lstStyle/>
          <a:p>
            <a:pPr marL="20131">
              <a:spcBef>
                <a:spcPts val="143"/>
              </a:spcBef>
            </a:pPr>
            <a:r>
              <a:rPr sz="2219" spc="-32" dirty="0">
                <a:solidFill>
                  <a:srgbClr val="3333B2"/>
                </a:solidFill>
                <a:latin typeface="Times New Roman"/>
                <a:cs typeface="Times New Roman"/>
              </a:rPr>
              <a:t>Workforce:</a:t>
            </a:r>
            <a:r>
              <a:rPr sz="2219" spc="357" dirty="0">
                <a:solidFill>
                  <a:srgbClr val="3333B2"/>
                </a:solidFill>
                <a:latin typeface="Times New Roman"/>
                <a:cs typeface="Times New Roman"/>
              </a:rPr>
              <a:t> </a:t>
            </a:r>
            <a:r>
              <a:rPr sz="2219" dirty="0">
                <a:solidFill>
                  <a:srgbClr val="3333B2"/>
                </a:solidFill>
                <a:latin typeface="Times New Roman"/>
                <a:cs typeface="Times New Roman"/>
              </a:rPr>
              <a:t>First</a:t>
            </a:r>
            <a:r>
              <a:rPr sz="2219" spc="127" dirty="0">
                <a:solidFill>
                  <a:srgbClr val="3333B2"/>
                </a:solidFill>
                <a:latin typeface="Times New Roman"/>
                <a:cs typeface="Times New Roman"/>
              </a:rPr>
              <a:t> </a:t>
            </a:r>
            <a:r>
              <a:rPr sz="2219" dirty="0">
                <a:solidFill>
                  <a:srgbClr val="3333B2"/>
                </a:solidFill>
                <a:latin typeface="Times New Roman"/>
                <a:cs typeface="Times New Roman"/>
              </a:rPr>
              <a:t>Stage</a:t>
            </a:r>
            <a:r>
              <a:rPr sz="2219" spc="135" dirty="0">
                <a:solidFill>
                  <a:srgbClr val="3333B2"/>
                </a:solidFill>
                <a:latin typeface="Times New Roman"/>
                <a:cs typeface="Times New Roman"/>
              </a:rPr>
              <a:t> </a:t>
            </a:r>
            <a:r>
              <a:rPr sz="2219" spc="-16" dirty="0">
                <a:solidFill>
                  <a:srgbClr val="3333B2"/>
                </a:solidFill>
                <a:latin typeface="Times New Roman"/>
                <a:cs typeface="Times New Roman"/>
              </a:rPr>
              <a:t>Impact</a:t>
            </a:r>
            <a:endParaRPr sz="2219">
              <a:latin typeface="Times New Roman"/>
              <a:cs typeface="Times New Roman"/>
            </a:endParaRPr>
          </a:p>
          <a:p>
            <a:pPr>
              <a:spcBef>
                <a:spcPts val="1886"/>
              </a:spcBef>
            </a:pPr>
            <a:endParaRPr sz="2219">
              <a:latin typeface="Times New Roman"/>
              <a:cs typeface="Times New Roman"/>
            </a:endParaRPr>
          </a:p>
          <a:p>
            <a:pPr marR="466027" algn="r"/>
            <a:r>
              <a:rPr sz="1664" b="1" spc="-32" dirty="0"/>
              <a:t>LEFB</a:t>
            </a:r>
            <a:endParaRPr sz="1664"/>
          </a:p>
        </p:txBody>
      </p:sp>
      <p:grpSp>
        <p:nvGrpSpPr>
          <p:cNvPr id="7" name="object 7"/>
          <p:cNvGrpSpPr/>
          <p:nvPr/>
        </p:nvGrpSpPr>
        <p:grpSpPr>
          <a:xfrm>
            <a:off x="2636783" y="1530986"/>
            <a:ext cx="4258737" cy="2439891"/>
            <a:chOff x="1662040" y="965844"/>
            <a:chExt cx="2686685" cy="1539240"/>
          </a:xfrm>
        </p:grpSpPr>
        <p:sp>
          <p:nvSpPr>
            <p:cNvPr id="8" name="object 8"/>
            <p:cNvSpPr/>
            <p:nvPr/>
          </p:nvSpPr>
          <p:spPr>
            <a:xfrm>
              <a:off x="1681151" y="965844"/>
              <a:ext cx="2667635" cy="1520190"/>
            </a:xfrm>
            <a:custGeom>
              <a:avLst/>
              <a:gdLst/>
              <a:ahLst/>
              <a:cxnLst/>
              <a:rect l="l" t="t" r="r" b="b"/>
              <a:pathLst>
                <a:path w="2667635" h="1520189">
                  <a:moveTo>
                    <a:pt x="0" y="1450932"/>
                  </a:moveTo>
                  <a:lnTo>
                    <a:pt x="2667227" y="1450932"/>
                  </a:lnTo>
                </a:path>
                <a:path w="2667635" h="1520189">
                  <a:moveTo>
                    <a:pt x="0" y="1105462"/>
                  </a:moveTo>
                  <a:lnTo>
                    <a:pt x="2667227" y="1105462"/>
                  </a:lnTo>
                </a:path>
                <a:path w="2667635" h="1520189">
                  <a:moveTo>
                    <a:pt x="0" y="760062"/>
                  </a:moveTo>
                  <a:lnTo>
                    <a:pt x="2667227" y="760062"/>
                  </a:lnTo>
                </a:path>
                <a:path w="2667635" h="1520189">
                  <a:moveTo>
                    <a:pt x="0" y="414592"/>
                  </a:moveTo>
                  <a:lnTo>
                    <a:pt x="2667227" y="414592"/>
                  </a:lnTo>
                </a:path>
                <a:path w="2667635" h="1520189">
                  <a:moveTo>
                    <a:pt x="0" y="69121"/>
                  </a:moveTo>
                  <a:lnTo>
                    <a:pt x="2667227" y="69121"/>
                  </a:lnTo>
                </a:path>
                <a:path w="2667635" h="1520189">
                  <a:moveTo>
                    <a:pt x="121224" y="1520054"/>
                  </a:moveTo>
                  <a:lnTo>
                    <a:pt x="121224" y="0"/>
                  </a:lnTo>
                </a:path>
                <a:path w="2667635" h="1520189">
                  <a:moveTo>
                    <a:pt x="929484" y="1520054"/>
                  </a:moveTo>
                  <a:lnTo>
                    <a:pt x="929484" y="0"/>
                  </a:lnTo>
                </a:path>
                <a:path w="2667635" h="1520189">
                  <a:moveTo>
                    <a:pt x="1737743" y="1520054"/>
                  </a:moveTo>
                  <a:lnTo>
                    <a:pt x="1737743" y="0"/>
                  </a:lnTo>
                </a:path>
                <a:path w="2667635" h="1520189">
                  <a:moveTo>
                    <a:pt x="2546002" y="1520054"/>
                  </a:moveTo>
                  <a:lnTo>
                    <a:pt x="2546002" y="0"/>
                  </a:lnTo>
                </a:path>
              </a:pathLst>
            </a:custGeom>
            <a:ln w="7463">
              <a:solidFill>
                <a:srgbClr val="CCCCCC"/>
              </a:solidFill>
              <a:prstDash val="dot"/>
            </a:ln>
          </p:spPr>
          <p:txBody>
            <a:bodyPr wrap="square" lIns="0" tIns="0" rIns="0" bIns="0" rtlCol="0"/>
            <a:lstStyle/>
            <a:p>
              <a:endParaRPr sz="2219"/>
            </a:p>
          </p:txBody>
        </p:sp>
        <p:sp>
          <p:nvSpPr>
            <p:cNvPr id="9" name="object 9"/>
            <p:cNvSpPr/>
            <p:nvPr/>
          </p:nvSpPr>
          <p:spPr>
            <a:xfrm>
              <a:off x="1777615" y="1346747"/>
              <a:ext cx="50165" cy="50165"/>
            </a:xfrm>
            <a:custGeom>
              <a:avLst/>
              <a:gdLst/>
              <a:ahLst/>
              <a:cxnLst/>
              <a:rect l="l" t="t" r="r" b="b"/>
              <a:pathLst>
                <a:path w="50164" h="50165">
                  <a:moveTo>
                    <a:pt x="24761" y="0"/>
                  </a:moveTo>
                  <a:lnTo>
                    <a:pt x="15154" y="1956"/>
                  </a:lnTo>
                  <a:lnTo>
                    <a:pt x="7280" y="7280"/>
                  </a:lnTo>
                  <a:lnTo>
                    <a:pt x="1956" y="15154"/>
                  </a:lnTo>
                  <a:lnTo>
                    <a:pt x="0" y="24761"/>
                  </a:lnTo>
                  <a:lnTo>
                    <a:pt x="1956" y="34408"/>
                  </a:lnTo>
                  <a:lnTo>
                    <a:pt x="7280" y="42303"/>
                  </a:lnTo>
                  <a:lnTo>
                    <a:pt x="15154" y="47634"/>
                  </a:lnTo>
                  <a:lnTo>
                    <a:pt x="24761" y="49592"/>
                  </a:lnTo>
                  <a:lnTo>
                    <a:pt x="34408" y="47634"/>
                  </a:lnTo>
                  <a:lnTo>
                    <a:pt x="42303" y="42303"/>
                  </a:lnTo>
                  <a:lnTo>
                    <a:pt x="47634" y="34408"/>
                  </a:lnTo>
                  <a:lnTo>
                    <a:pt x="49592" y="24761"/>
                  </a:lnTo>
                  <a:lnTo>
                    <a:pt x="47634" y="15154"/>
                  </a:lnTo>
                  <a:lnTo>
                    <a:pt x="42303" y="7280"/>
                  </a:lnTo>
                  <a:lnTo>
                    <a:pt x="34408" y="1956"/>
                  </a:lnTo>
                  <a:lnTo>
                    <a:pt x="24761" y="0"/>
                  </a:lnTo>
                  <a:close/>
                </a:path>
              </a:pathLst>
            </a:custGeom>
            <a:solidFill>
              <a:srgbClr val="000000"/>
            </a:solidFill>
          </p:spPr>
          <p:txBody>
            <a:bodyPr wrap="square" lIns="0" tIns="0" rIns="0" bIns="0" rtlCol="0"/>
            <a:lstStyle/>
            <a:p>
              <a:endParaRPr sz="2219"/>
            </a:p>
          </p:txBody>
        </p:sp>
        <p:sp>
          <p:nvSpPr>
            <p:cNvPr id="10" name="object 10"/>
            <p:cNvSpPr/>
            <p:nvPr/>
          </p:nvSpPr>
          <p:spPr>
            <a:xfrm>
              <a:off x="1777615" y="1346747"/>
              <a:ext cx="50165" cy="50165"/>
            </a:xfrm>
            <a:custGeom>
              <a:avLst/>
              <a:gdLst/>
              <a:ahLst/>
              <a:cxnLst/>
              <a:rect l="l" t="t" r="r" b="b"/>
              <a:pathLst>
                <a:path w="50164" h="50165">
                  <a:moveTo>
                    <a:pt x="0" y="24761"/>
                  </a:moveTo>
                  <a:lnTo>
                    <a:pt x="1956" y="15154"/>
                  </a:lnTo>
                  <a:lnTo>
                    <a:pt x="7280" y="7280"/>
                  </a:lnTo>
                  <a:lnTo>
                    <a:pt x="15154" y="1956"/>
                  </a:lnTo>
                  <a:lnTo>
                    <a:pt x="24761" y="0"/>
                  </a:lnTo>
                  <a:lnTo>
                    <a:pt x="34408" y="1956"/>
                  </a:lnTo>
                  <a:lnTo>
                    <a:pt x="42303" y="7280"/>
                  </a:lnTo>
                  <a:lnTo>
                    <a:pt x="47634" y="15154"/>
                  </a:lnTo>
                  <a:lnTo>
                    <a:pt x="49592" y="24761"/>
                  </a:lnTo>
                  <a:lnTo>
                    <a:pt x="47634" y="34408"/>
                  </a:lnTo>
                  <a:lnTo>
                    <a:pt x="42303" y="42303"/>
                  </a:lnTo>
                  <a:lnTo>
                    <a:pt x="34408" y="47634"/>
                  </a:lnTo>
                  <a:lnTo>
                    <a:pt x="24761" y="49592"/>
                  </a:lnTo>
                  <a:lnTo>
                    <a:pt x="15154" y="47634"/>
                  </a:lnTo>
                  <a:lnTo>
                    <a:pt x="7280" y="42303"/>
                  </a:lnTo>
                  <a:lnTo>
                    <a:pt x="1956" y="34408"/>
                  </a:lnTo>
                  <a:lnTo>
                    <a:pt x="0" y="24761"/>
                  </a:lnTo>
                </a:path>
              </a:pathLst>
            </a:custGeom>
            <a:ln w="4952">
              <a:solidFill>
                <a:srgbClr val="000000"/>
              </a:solidFill>
            </a:ln>
          </p:spPr>
          <p:txBody>
            <a:bodyPr wrap="square" lIns="0" tIns="0" rIns="0" bIns="0" rtlCol="0"/>
            <a:lstStyle/>
            <a:p>
              <a:endParaRPr sz="2219"/>
            </a:p>
          </p:txBody>
        </p:sp>
        <p:sp>
          <p:nvSpPr>
            <p:cNvPr id="11" name="object 11"/>
            <p:cNvSpPr/>
            <p:nvPr/>
          </p:nvSpPr>
          <p:spPr>
            <a:xfrm>
              <a:off x="2181675" y="1336494"/>
              <a:ext cx="50165" cy="50165"/>
            </a:xfrm>
            <a:custGeom>
              <a:avLst/>
              <a:gdLst/>
              <a:ahLst/>
              <a:cxnLst/>
              <a:rect l="l" t="t" r="r" b="b"/>
              <a:pathLst>
                <a:path w="50164" h="50165">
                  <a:moveTo>
                    <a:pt x="24830" y="0"/>
                  </a:moveTo>
                  <a:lnTo>
                    <a:pt x="15183" y="1957"/>
                  </a:lnTo>
                  <a:lnTo>
                    <a:pt x="7288" y="7288"/>
                  </a:lnTo>
                  <a:lnTo>
                    <a:pt x="1957" y="15183"/>
                  </a:lnTo>
                  <a:lnTo>
                    <a:pt x="0" y="24830"/>
                  </a:lnTo>
                  <a:lnTo>
                    <a:pt x="1957" y="34437"/>
                  </a:lnTo>
                  <a:lnTo>
                    <a:pt x="7288" y="42311"/>
                  </a:lnTo>
                  <a:lnTo>
                    <a:pt x="15183" y="47635"/>
                  </a:lnTo>
                  <a:lnTo>
                    <a:pt x="24830" y="49592"/>
                  </a:lnTo>
                  <a:lnTo>
                    <a:pt x="34478" y="47635"/>
                  </a:lnTo>
                  <a:lnTo>
                    <a:pt x="42372" y="42311"/>
                  </a:lnTo>
                  <a:lnTo>
                    <a:pt x="47704" y="34437"/>
                  </a:lnTo>
                  <a:lnTo>
                    <a:pt x="49661" y="24830"/>
                  </a:lnTo>
                  <a:lnTo>
                    <a:pt x="47704" y="15183"/>
                  </a:lnTo>
                  <a:lnTo>
                    <a:pt x="42372" y="7288"/>
                  </a:lnTo>
                  <a:lnTo>
                    <a:pt x="34478" y="1957"/>
                  </a:lnTo>
                  <a:lnTo>
                    <a:pt x="24830" y="0"/>
                  </a:lnTo>
                  <a:close/>
                </a:path>
              </a:pathLst>
            </a:custGeom>
            <a:solidFill>
              <a:srgbClr val="000000"/>
            </a:solidFill>
          </p:spPr>
          <p:txBody>
            <a:bodyPr wrap="square" lIns="0" tIns="0" rIns="0" bIns="0" rtlCol="0"/>
            <a:lstStyle/>
            <a:p>
              <a:endParaRPr sz="2219"/>
            </a:p>
          </p:txBody>
        </p:sp>
        <p:sp>
          <p:nvSpPr>
            <p:cNvPr id="12" name="object 12"/>
            <p:cNvSpPr/>
            <p:nvPr/>
          </p:nvSpPr>
          <p:spPr>
            <a:xfrm>
              <a:off x="2181675" y="1336494"/>
              <a:ext cx="50165" cy="50165"/>
            </a:xfrm>
            <a:custGeom>
              <a:avLst/>
              <a:gdLst/>
              <a:ahLst/>
              <a:cxnLst/>
              <a:rect l="l" t="t" r="r" b="b"/>
              <a:pathLst>
                <a:path w="50164" h="50165">
                  <a:moveTo>
                    <a:pt x="0" y="24830"/>
                  </a:moveTo>
                  <a:lnTo>
                    <a:pt x="1957" y="15183"/>
                  </a:lnTo>
                  <a:lnTo>
                    <a:pt x="7288" y="7288"/>
                  </a:lnTo>
                  <a:lnTo>
                    <a:pt x="15183" y="1957"/>
                  </a:lnTo>
                  <a:lnTo>
                    <a:pt x="24830" y="0"/>
                  </a:lnTo>
                  <a:lnTo>
                    <a:pt x="34478" y="1957"/>
                  </a:lnTo>
                  <a:lnTo>
                    <a:pt x="42372" y="7288"/>
                  </a:lnTo>
                  <a:lnTo>
                    <a:pt x="47704" y="15183"/>
                  </a:lnTo>
                  <a:lnTo>
                    <a:pt x="49661" y="24830"/>
                  </a:lnTo>
                  <a:lnTo>
                    <a:pt x="47704" y="34437"/>
                  </a:lnTo>
                  <a:lnTo>
                    <a:pt x="42372" y="42311"/>
                  </a:lnTo>
                  <a:lnTo>
                    <a:pt x="34478" y="47635"/>
                  </a:lnTo>
                  <a:lnTo>
                    <a:pt x="24830" y="49592"/>
                  </a:lnTo>
                  <a:lnTo>
                    <a:pt x="15183" y="47635"/>
                  </a:lnTo>
                  <a:lnTo>
                    <a:pt x="7288" y="42311"/>
                  </a:lnTo>
                  <a:lnTo>
                    <a:pt x="1957" y="34437"/>
                  </a:lnTo>
                  <a:lnTo>
                    <a:pt x="0" y="24830"/>
                  </a:lnTo>
                </a:path>
              </a:pathLst>
            </a:custGeom>
            <a:ln w="4952">
              <a:solidFill>
                <a:srgbClr val="000000"/>
              </a:solidFill>
            </a:ln>
          </p:spPr>
          <p:txBody>
            <a:bodyPr wrap="square" lIns="0" tIns="0" rIns="0" bIns="0" rtlCol="0"/>
            <a:lstStyle/>
            <a:p>
              <a:endParaRPr sz="2219"/>
            </a:p>
          </p:txBody>
        </p:sp>
        <p:sp>
          <p:nvSpPr>
            <p:cNvPr id="13" name="object 13"/>
            <p:cNvSpPr/>
            <p:nvPr/>
          </p:nvSpPr>
          <p:spPr>
            <a:xfrm>
              <a:off x="2585804" y="1344864"/>
              <a:ext cx="50165" cy="50165"/>
            </a:xfrm>
            <a:custGeom>
              <a:avLst/>
              <a:gdLst/>
              <a:ahLst/>
              <a:cxnLst/>
              <a:rect l="l" t="t" r="r" b="b"/>
              <a:pathLst>
                <a:path w="50164" h="50165">
                  <a:moveTo>
                    <a:pt x="24830" y="0"/>
                  </a:moveTo>
                  <a:lnTo>
                    <a:pt x="15183" y="1956"/>
                  </a:lnTo>
                  <a:lnTo>
                    <a:pt x="7288" y="7280"/>
                  </a:lnTo>
                  <a:lnTo>
                    <a:pt x="1957" y="15154"/>
                  </a:lnTo>
                  <a:lnTo>
                    <a:pt x="0" y="24761"/>
                  </a:lnTo>
                  <a:lnTo>
                    <a:pt x="1957" y="34408"/>
                  </a:lnTo>
                  <a:lnTo>
                    <a:pt x="7288" y="42303"/>
                  </a:lnTo>
                  <a:lnTo>
                    <a:pt x="15183" y="47634"/>
                  </a:lnTo>
                  <a:lnTo>
                    <a:pt x="24830" y="49592"/>
                  </a:lnTo>
                  <a:lnTo>
                    <a:pt x="34478" y="47634"/>
                  </a:lnTo>
                  <a:lnTo>
                    <a:pt x="42372" y="42303"/>
                  </a:lnTo>
                  <a:lnTo>
                    <a:pt x="47704" y="34408"/>
                  </a:lnTo>
                  <a:lnTo>
                    <a:pt x="49661" y="24761"/>
                  </a:lnTo>
                  <a:lnTo>
                    <a:pt x="47704" y="15154"/>
                  </a:lnTo>
                  <a:lnTo>
                    <a:pt x="42372" y="7280"/>
                  </a:lnTo>
                  <a:lnTo>
                    <a:pt x="34478" y="1956"/>
                  </a:lnTo>
                  <a:lnTo>
                    <a:pt x="24830" y="0"/>
                  </a:lnTo>
                  <a:close/>
                </a:path>
              </a:pathLst>
            </a:custGeom>
            <a:solidFill>
              <a:srgbClr val="000000"/>
            </a:solidFill>
          </p:spPr>
          <p:txBody>
            <a:bodyPr wrap="square" lIns="0" tIns="0" rIns="0" bIns="0" rtlCol="0"/>
            <a:lstStyle/>
            <a:p>
              <a:endParaRPr sz="2219"/>
            </a:p>
          </p:txBody>
        </p:sp>
        <p:sp>
          <p:nvSpPr>
            <p:cNvPr id="14" name="object 14"/>
            <p:cNvSpPr/>
            <p:nvPr/>
          </p:nvSpPr>
          <p:spPr>
            <a:xfrm>
              <a:off x="2585804" y="1344864"/>
              <a:ext cx="50165" cy="50165"/>
            </a:xfrm>
            <a:custGeom>
              <a:avLst/>
              <a:gdLst/>
              <a:ahLst/>
              <a:cxnLst/>
              <a:rect l="l" t="t" r="r" b="b"/>
              <a:pathLst>
                <a:path w="50164" h="50165">
                  <a:moveTo>
                    <a:pt x="0" y="24761"/>
                  </a:moveTo>
                  <a:lnTo>
                    <a:pt x="1957" y="15154"/>
                  </a:lnTo>
                  <a:lnTo>
                    <a:pt x="7288" y="7280"/>
                  </a:lnTo>
                  <a:lnTo>
                    <a:pt x="15183" y="1956"/>
                  </a:lnTo>
                  <a:lnTo>
                    <a:pt x="24830" y="0"/>
                  </a:lnTo>
                  <a:lnTo>
                    <a:pt x="34478" y="1956"/>
                  </a:lnTo>
                  <a:lnTo>
                    <a:pt x="42372" y="7280"/>
                  </a:lnTo>
                  <a:lnTo>
                    <a:pt x="47704" y="15154"/>
                  </a:lnTo>
                  <a:lnTo>
                    <a:pt x="49661" y="24761"/>
                  </a:lnTo>
                  <a:lnTo>
                    <a:pt x="47704" y="34408"/>
                  </a:lnTo>
                  <a:lnTo>
                    <a:pt x="42372" y="42303"/>
                  </a:lnTo>
                  <a:lnTo>
                    <a:pt x="34478" y="47634"/>
                  </a:lnTo>
                  <a:lnTo>
                    <a:pt x="24830" y="49592"/>
                  </a:lnTo>
                  <a:lnTo>
                    <a:pt x="15183" y="47634"/>
                  </a:lnTo>
                  <a:lnTo>
                    <a:pt x="7288" y="42303"/>
                  </a:lnTo>
                  <a:lnTo>
                    <a:pt x="1957" y="34408"/>
                  </a:lnTo>
                  <a:lnTo>
                    <a:pt x="0" y="24761"/>
                  </a:lnTo>
                </a:path>
              </a:pathLst>
            </a:custGeom>
            <a:ln w="4952">
              <a:solidFill>
                <a:srgbClr val="000000"/>
              </a:solidFill>
            </a:ln>
          </p:spPr>
          <p:txBody>
            <a:bodyPr wrap="square" lIns="0" tIns="0" rIns="0" bIns="0" rtlCol="0"/>
            <a:lstStyle/>
            <a:p>
              <a:endParaRPr sz="2219"/>
            </a:p>
          </p:txBody>
        </p:sp>
        <p:sp>
          <p:nvSpPr>
            <p:cNvPr id="15" name="object 15"/>
            <p:cNvSpPr/>
            <p:nvPr/>
          </p:nvSpPr>
          <p:spPr>
            <a:xfrm>
              <a:off x="3394064" y="1451163"/>
              <a:ext cx="50165" cy="50165"/>
            </a:xfrm>
            <a:custGeom>
              <a:avLst/>
              <a:gdLst/>
              <a:ahLst/>
              <a:cxnLst/>
              <a:rect l="l" t="t" r="r" b="b"/>
              <a:pathLst>
                <a:path w="50164" h="50165">
                  <a:moveTo>
                    <a:pt x="24830" y="0"/>
                  </a:moveTo>
                  <a:lnTo>
                    <a:pt x="15183" y="1956"/>
                  </a:lnTo>
                  <a:lnTo>
                    <a:pt x="7288" y="7280"/>
                  </a:lnTo>
                  <a:lnTo>
                    <a:pt x="1957" y="15154"/>
                  </a:lnTo>
                  <a:lnTo>
                    <a:pt x="0" y="24761"/>
                  </a:lnTo>
                  <a:lnTo>
                    <a:pt x="1957" y="34408"/>
                  </a:lnTo>
                  <a:lnTo>
                    <a:pt x="7288" y="42303"/>
                  </a:lnTo>
                  <a:lnTo>
                    <a:pt x="15183" y="47634"/>
                  </a:lnTo>
                  <a:lnTo>
                    <a:pt x="24830" y="49592"/>
                  </a:lnTo>
                  <a:lnTo>
                    <a:pt x="34437" y="47634"/>
                  </a:lnTo>
                  <a:lnTo>
                    <a:pt x="42311" y="42303"/>
                  </a:lnTo>
                  <a:lnTo>
                    <a:pt x="47635" y="34408"/>
                  </a:lnTo>
                  <a:lnTo>
                    <a:pt x="49592" y="24761"/>
                  </a:lnTo>
                  <a:lnTo>
                    <a:pt x="47635" y="15154"/>
                  </a:lnTo>
                  <a:lnTo>
                    <a:pt x="42311" y="7280"/>
                  </a:lnTo>
                  <a:lnTo>
                    <a:pt x="34437" y="1956"/>
                  </a:lnTo>
                  <a:lnTo>
                    <a:pt x="24830" y="0"/>
                  </a:lnTo>
                  <a:close/>
                </a:path>
              </a:pathLst>
            </a:custGeom>
            <a:solidFill>
              <a:srgbClr val="000000"/>
            </a:solidFill>
          </p:spPr>
          <p:txBody>
            <a:bodyPr wrap="square" lIns="0" tIns="0" rIns="0" bIns="0" rtlCol="0"/>
            <a:lstStyle/>
            <a:p>
              <a:endParaRPr sz="2219"/>
            </a:p>
          </p:txBody>
        </p:sp>
        <p:sp>
          <p:nvSpPr>
            <p:cNvPr id="16" name="object 16"/>
            <p:cNvSpPr/>
            <p:nvPr/>
          </p:nvSpPr>
          <p:spPr>
            <a:xfrm>
              <a:off x="3394064" y="1451163"/>
              <a:ext cx="50165" cy="50165"/>
            </a:xfrm>
            <a:custGeom>
              <a:avLst/>
              <a:gdLst/>
              <a:ahLst/>
              <a:cxnLst/>
              <a:rect l="l" t="t" r="r" b="b"/>
              <a:pathLst>
                <a:path w="50164" h="50165">
                  <a:moveTo>
                    <a:pt x="0" y="24761"/>
                  </a:moveTo>
                  <a:lnTo>
                    <a:pt x="1957" y="15154"/>
                  </a:lnTo>
                  <a:lnTo>
                    <a:pt x="7288" y="7280"/>
                  </a:lnTo>
                  <a:lnTo>
                    <a:pt x="15183" y="1956"/>
                  </a:lnTo>
                  <a:lnTo>
                    <a:pt x="24830" y="0"/>
                  </a:lnTo>
                  <a:lnTo>
                    <a:pt x="34437" y="1956"/>
                  </a:lnTo>
                  <a:lnTo>
                    <a:pt x="42311" y="7280"/>
                  </a:lnTo>
                  <a:lnTo>
                    <a:pt x="47635" y="15154"/>
                  </a:lnTo>
                  <a:lnTo>
                    <a:pt x="49592" y="24761"/>
                  </a:lnTo>
                  <a:lnTo>
                    <a:pt x="47635" y="34408"/>
                  </a:lnTo>
                  <a:lnTo>
                    <a:pt x="42311" y="42303"/>
                  </a:lnTo>
                  <a:lnTo>
                    <a:pt x="34437" y="47634"/>
                  </a:lnTo>
                  <a:lnTo>
                    <a:pt x="24830" y="49592"/>
                  </a:lnTo>
                  <a:lnTo>
                    <a:pt x="15183" y="47634"/>
                  </a:lnTo>
                  <a:lnTo>
                    <a:pt x="7288" y="42303"/>
                  </a:lnTo>
                  <a:lnTo>
                    <a:pt x="1957" y="34408"/>
                  </a:lnTo>
                  <a:lnTo>
                    <a:pt x="0" y="24761"/>
                  </a:lnTo>
                </a:path>
              </a:pathLst>
            </a:custGeom>
            <a:ln w="4952">
              <a:solidFill>
                <a:srgbClr val="000000"/>
              </a:solidFill>
            </a:ln>
          </p:spPr>
          <p:txBody>
            <a:bodyPr wrap="square" lIns="0" tIns="0" rIns="0" bIns="0" rtlCol="0"/>
            <a:lstStyle/>
            <a:p>
              <a:endParaRPr sz="2219"/>
            </a:p>
          </p:txBody>
        </p:sp>
        <p:sp>
          <p:nvSpPr>
            <p:cNvPr id="17" name="object 17"/>
            <p:cNvSpPr/>
            <p:nvPr/>
          </p:nvSpPr>
          <p:spPr>
            <a:xfrm>
              <a:off x="3798193" y="1661667"/>
              <a:ext cx="50165" cy="50165"/>
            </a:xfrm>
            <a:custGeom>
              <a:avLst/>
              <a:gdLst/>
              <a:ahLst/>
              <a:cxnLst/>
              <a:rect l="l" t="t" r="r" b="b"/>
              <a:pathLst>
                <a:path w="50164" h="50164">
                  <a:moveTo>
                    <a:pt x="24830" y="0"/>
                  </a:moveTo>
                  <a:lnTo>
                    <a:pt x="15183" y="1956"/>
                  </a:lnTo>
                  <a:lnTo>
                    <a:pt x="7288" y="7280"/>
                  </a:lnTo>
                  <a:lnTo>
                    <a:pt x="1957" y="15154"/>
                  </a:lnTo>
                  <a:lnTo>
                    <a:pt x="0" y="24761"/>
                  </a:lnTo>
                  <a:lnTo>
                    <a:pt x="1957" y="34408"/>
                  </a:lnTo>
                  <a:lnTo>
                    <a:pt x="7288" y="42303"/>
                  </a:lnTo>
                  <a:lnTo>
                    <a:pt x="15183" y="47634"/>
                  </a:lnTo>
                  <a:lnTo>
                    <a:pt x="24830" y="49592"/>
                  </a:lnTo>
                  <a:lnTo>
                    <a:pt x="34437" y="47634"/>
                  </a:lnTo>
                  <a:lnTo>
                    <a:pt x="42311" y="42303"/>
                  </a:lnTo>
                  <a:lnTo>
                    <a:pt x="47635" y="34408"/>
                  </a:lnTo>
                  <a:lnTo>
                    <a:pt x="49592" y="24761"/>
                  </a:lnTo>
                  <a:lnTo>
                    <a:pt x="47635" y="15154"/>
                  </a:lnTo>
                  <a:lnTo>
                    <a:pt x="42311" y="7280"/>
                  </a:lnTo>
                  <a:lnTo>
                    <a:pt x="34437" y="1956"/>
                  </a:lnTo>
                  <a:lnTo>
                    <a:pt x="24830" y="0"/>
                  </a:lnTo>
                  <a:close/>
                </a:path>
              </a:pathLst>
            </a:custGeom>
            <a:solidFill>
              <a:srgbClr val="000000"/>
            </a:solidFill>
          </p:spPr>
          <p:txBody>
            <a:bodyPr wrap="square" lIns="0" tIns="0" rIns="0" bIns="0" rtlCol="0"/>
            <a:lstStyle/>
            <a:p>
              <a:endParaRPr sz="2219"/>
            </a:p>
          </p:txBody>
        </p:sp>
        <p:sp>
          <p:nvSpPr>
            <p:cNvPr id="18" name="object 18"/>
            <p:cNvSpPr/>
            <p:nvPr/>
          </p:nvSpPr>
          <p:spPr>
            <a:xfrm>
              <a:off x="3798193" y="1661667"/>
              <a:ext cx="50165" cy="50165"/>
            </a:xfrm>
            <a:custGeom>
              <a:avLst/>
              <a:gdLst/>
              <a:ahLst/>
              <a:cxnLst/>
              <a:rect l="l" t="t" r="r" b="b"/>
              <a:pathLst>
                <a:path w="50164" h="50164">
                  <a:moveTo>
                    <a:pt x="0" y="24761"/>
                  </a:moveTo>
                  <a:lnTo>
                    <a:pt x="1957" y="15154"/>
                  </a:lnTo>
                  <a:lnTo>
                    <a:pt x="7288" y="7280"/>
                  </a:lnTo>
                  <a:lnTo>
                    <a:pt x="15183" y="1956"/>
                  </a:lnTo>
                  <a:lnTo>
                    <a:pt x="24830" y="0"/>
                  </a:lnTo>
                  <a:lnTo>
                    <a:pt x="34437" y="1956"/>
                  </a:lnTo>
                  <a:lnTo>
                    <a:pt x="42311" y="7280"/>
                  </a:lnTo>
                  <a:lnTo>
                    <a:pt x="47635" y="15154"/>
                  </a:lnTo>
                  <a:lnTo>
                    <a:pt x="49592" y="24761"/>
                  </a:lnTo>
                  <a:lnTo>
                    <a:pt x="47635" y="34408"/>
                  </a:lnTo>
                  <a:lnTo>
                    <a:pt x="42311" y="42303"/>
                  </a:lnTo>
                  <a:lnTo>
                    <a:pt x="34437" y="47634"/>
                  </a:lnTo>
                  <a:lnTo>
                    <a:pt x="24830" y="49592"/>
                  </a:lnTo>
                  <a:lnTo>
                    <a:pt x="15183" y="47634"/>
                  </a:lnTo>
                  <a:lnTo>
                    <a:pt x="7288" y="42303"/>
                  </a:lnTo>
                  <a:lnTo>
                    <a:pt x="1957" y="34408"/>
                  </a:lnTo>
                  <a:lnTo>
                    <a:pt x="0" y="24761"/>
                  </a:lnTo>
                </a:path>
              </a:pathLst>
            </a:custGeom>
            <a:ln w="4952">
              <a:solidFill>
                <a:srgbClr val="000000"/>
              </a:solidFill>
            </a:ln>
          </p:spPr>
          <p:txBody>
            <a:bodyPr wrap="square" lIns="0" tIns="0" rIns="0" bIns="0" rtlCol="0"/>
            <a:lstStyle/>
            <a:p>
              <a:endParaRPr sz="2219"/>
            </a:p>
          </p:txBody>
        </p:sp>
        <p:sp>
          <p:nvSpPr>
            <p:cNvPr id="19" name="object 19"/>
            <p:cNvSpPr/>
            <p:nvPr/>
          </p:nvSpPr>
          <p:spPr>
            <a:xfrm>
              <a:off x="4202323" y="1811699"/>
              <a:ext cx="50165" cy="50165"/>
            </a:xfrm>
            <a:custGeom>
              <a:avLst/>
              <a:gdLst/>
              <a:ahLst/>
              <a:cxnLst/>
              <a:rect l="l" t="t" r="r" b="b"/>
              <a:pathLst>
                <a:path w="50164" h="50164">
                  <a:moveTo>
                    <a:pt x="24830" y="0"/>
                  </a:moveTo>
                  <a:lnTo>
                    <a:pt x="15183" y="1956"/>
                  </a:lnTo>
                  <a:lnTo>
                    <a:pt x="7288" y="7280"/>
                  </a:lnTo>
                  <a:lnTo>
                    <a:pt x="1957" y="15154"/>
                  </a:lnTo>
                  <a:lnTo>
                    <a:pt x="0" y="24761"/>
                  </a:lnTo>
                  <a:lnTo>
                    <a:pt x="1957" y="34408"/>
                  </a:lnTo>
                  <a:lnTo>
                    <a:pt x="7288" y="42303"/>
                  </a:lnTo>
                  <a:lnTo>
                    <a:pt x="15183" y="47634"/>
                  </a:lnTo>
                  <a:lnTo>
                    <a:pt x="24830" y="49592"/>
                  </a:lnTo>
                  <a:lnTo>
                    <a:pt x="34437" y="47634"/>
                  </a:lnTo>
                  <a:lnTo>
                    <a:pt x="42311" y="42303"/>
                  </a:lnTo>
                  <a:lnTo>
                    <a:pt x="47635" y="34408"/>
                  </a:lnTo>
                  <a:lnTo>
                    <a:pt x="49592" y="24761"/>
                  </a:lnTo>
                  <a:lnTo>
                    <a:pt x="47635" y="15154"/>
                  </a:lnTo>
                  <a:lnTo>
                    <a:pt x="42311" y="7280"/>
                  </a:lnTo>
                  <a:lnTo>
                    <a:pt x="34437" y="1956"/>
                  </a:lnTo>
                  <a:lnTo>
                    <a:pt x="24830" y="0"/>
                  </a:lnTo>
                  <a:close/>
                </a:path>
              </a:pathLst>
            </a:custGeom>
            <a:solidFill>
              <a:srgbClr val="000000"/>
            </a:solidFill>
          </p:spPr>
          <p:txBody>
            <a:bodyPr wrap="square" lIns="0" tIns="0" rIns="0" bIns="0" rtlCol="0"/>
            <a:lstStyle/>
            <a:p>
              <a:endParaRPr sz="2219"/>
            </a:p>
          </p:txBody>
        </p:sp>
        <p:sp>
          <p:nvSpPr>
            <p:cNvPr id="20" name="object 20"/>
            <p:cNvSpPr/>
            <p:nvPr/>
          </p:nvSpPr>
          <p:spPr>
            <a:xfrm>
              <a:off x="4202323" y="1811699"/>
              <a:ext cx="50165" cy="50165"/>
            </a:xfrm>
            <a:custGeom>
              <a:avLst/>
              <a:gdLst/>
              <a:ahLst/>
              <a:cxnLst/>
              <a:rect l="l" t="t" r="r" b="b"/>
              <a:pathLst>
                <a:path w="50164" h="50164">
                  <a:moveTo>
                    <a:pt x="0" y="24761"/>
                  </a:moveTo>
                  <a:lnTo>
                    <a:pt x="1957" y="15154"/>
                  </a:lnTo>
                  <a:lnTo>
                    <a:pt x="7288" y="7280"/>
                  </a:lnTo>
                  <a:lnTo>
                    <a:pt x="15183" y="1956"/>
                  </a:lnTo>
                  <a:lnTo>
                    <a:pt x="24830" y="0"/>
                  </a:lnTo>
                  <a:lnTo>
                    <a:pt x="34437" y="1956"/>
                  </a:lnTo>
                  <a:lnTo>
                    <a:pt x="42311" y="7280"/>
                  </a:lnTo>
                  <a:lnTo>
                    <a:pt x="47635" y="15154"/>
                  </a:lnTo>
                  <a:lnTo>
                    <a:pt x="49592" y="24761"/>
                  </a:lnTo>
                  <a:lnTo>
                    <a:pt x="47635" y="34408"/>
                  </a:lnTo>
                  <a:lnTo>
                    <a:pt x="42311" y="42303"/>
                  </a:lnTo>
                  <a:lnTo>
                    <a:pt x="34437" y="47634"/>
                  </a:lnTo>
                  <a:lnTo>
                    <a:pt x="24830" y="49592"/>
                  </a:lnTo>
                  <a:lnTo>
                    <a:pt x="15183" y="47634"/>
                  </a:lnTo>
                  <a:lnTo>
                    <a:pt x="7288" y="42303"/>
                  </a:lnTo>
                  <a:lnTo>
                    <a:pt x="1957" y="34408"/>
                  </a:lnTo>
                  <a:lnTo>
                    <a:pt x="0" y="24761"/>
                  </a:lnTo>
                </a:path>
              </a:pathLst>
            </a:custGeom>
            <a:ln w="4952">
              <a:solidFill>
                <a:srgbClr val="000000"/>
              </a:solidFill>
            </a:ln>
          </p:spPr>
          <p:txBody>
            <a:bodyPr wrap="square" lIns="0" tIns="0" rIns="0" bIns="0" rtlCol="0"/>
            <a:lstStyle/>
            <a:p>
              <a:endParaRPr sz="2219"/>
            </a:p>
          </p:txBody>
        </p:sp>
        <p:sp>
          <p:nvSpPr>
            <p:cNvPr id="21" name="object 21"/>
            <p:cNvSpPr/>
            <p:nvPr/>
          </p:nvSpPr>
          <p:spPr>
            <a:xfrm>
              <a:off x="2989934" y="1355605"/>
              <a:ext cx="50165" cy="50165"/>
            </a:xfrm>
            <a:custGeom>
              <a:avLst/>
              <a:gdLst/>
              <a:ahLst/>
              <a:cxnLst/>
              <a:rect l="l" t="t" r="r" b="b"/>
              <a:pathLst>
                <a:path w="50164" h="50165">
                  <a:moveTo>
                    <a:pt x="24830" y="0"/>
                  </a:moveTo>
                  <a:lnTo>
                    <a:pt x="15183" y="1957"/>
                  </a:lnTo>
                  <a:lnTo>
                    <a:pt x="7288" y="7288"/>
                  </a:lnTo>
                  <a:lnTo>
                    <a:pt x="1957" y="15183"/>
                  </a:lnTo>
                  <a:lnTo>
                    <a:pt x="0" y="24830"/>
                  </a:lnTo>
                  <a:lnTo>
                    <a:pt x="1957" y="34437"/>
                  </a:lnTo>
                  <a:lnTo>
                    <a:pt x="7288" y="42311"/>
                  </a:lnTo>
                  <a:lnTo>
                    <a:pt x="15183" y="47635"/>
                  </a:lnTo>
                  <a:lnTo>
                    <a:pt x="24830" y="49592"/>
                  </a:lnTo>
                  <a:lnTo>
                    <a:pt x="34467" y="47635"/>
                  </a:lnTo>
                  <a:lnTo>
                    <a:pt x="42338" y="42311"/>
                  </a:lnTo>
                  <a:lnTo>
                    <a:pt x="47645" y="34437"/>
                  </a:lnTo>
                  <a:lnTo>
                    <a:pt x="49592" y="24830"/>
                  </a:lnTo>
                  <a:lnTo>
                    <a:pt x="47645" y="15183"/>
                  </a:lnTo>
                  <a:lnTo>
                    <a:pt x="42338" y="7288"/>
                  </a:lnTo>
                  <a:lnTo>
                    <a:pt x="34467" y="1957"/>
                  </a:lnTo>
                  <a:lnTo>
                    <a:pt x="24830" y="0"/>
                  </a:lnTo>
                  <a:close/>
                </a:path>
              </a:pathLst>
            </a:custGeom>
            <a:solidFill>
              <a:srgbClr val="000000"/>
            </a:solidFill>
          </p:spPr>
          <p:txBody>
            <a:bodyPr wrap="square" lIns="0" tIns="0" rIns="0" bIns="0" rtlCol="0"/>
            <a:lstStyle/>
            <a:p>
              <a:endParaRPr sz="2219"/>
            </a:p>
          </p:txBody>
        </p:sp>
        <p:sp>
          <p:nvSpPr>
            <p:cNvPr id="22" name="object 22"/>
            <p:cNvSpPr/>
            <p:nvPr/>
          </p:nvSpPr>
          <p:spPr>
            <a:xfrm>
              <a:off x="2989934" y="1355605"/>
              <a:ext cx="50165" cy="50165"/>
            </a:xfrm>
            <a:custGeom>
              <a:avLst/>
              <a:gdLst/>
              <a:ahLst/>
              <a:cxnLst/>
              <a:rect l="l" t="t" r="r" b="b"/>
              <a:pathLst>
                <a:path w="50164" h="50165">
                  <a:moveTo>
                    <a:pt x="0" y="24830"/>
                  </a:moveTo>
                  <a:lnTo>
                    <a:pt x="1957" y="15183"/>
                  </a:lnTo>
                  <a:lnTo>
                    <a:pt x="7288" y="7288"/>
                  </a:lnTo>
                  <a:lnTo>
                    <a:pt x="15183" y="1957"/>
                  </a:lnTo>
                  <a:lnTo>
                    <a:pt x="24830" y="0"/>
                  </a:lnTo>
                  <a:lnTo>
                    <a:pt x="34467" y="1957"/>
                  </a:lnTo>
                  <a:lnTo>
                    <a:pt x="42338" y="7288"/>
                  </a:lnTo>
                  <a:lnTo>
                    <a:pt x="47645" y="15183"/>
                  </a:lnTo>
                  <a:lnTo>
                    <a:pt x="49592" y="24830"/>
                  </a:lnTo>
                  <a:lnTo>
                    <a:pt x="47645" y="34437"/>
                  </a:lnTo>
                  <a:lnTo>
                    <a:pt x="42338" y="42311"/>
                  </a:lnTo>
                  <a:lnTo>
                    <a:pt x="34467" y="47635"/>
                  </a:lnTo>
                  <a:lnTo>
                    <a:pt x="24830" y="49592"/>
                  </a:lnTo>
                  <a:lnTo>
                    <a:pt x="15183" y="47635"/>
                  </a:lnTo>
                  <a:lnTo>
                    <a:pt x="7288" y="42311"/>
                  </a:lnTo>
                  <a:lnTo>
                    <a:pt x="1957" y="34437"/>
                  </a:lnTo>
                  <a:lnTo>
                    <a:pt x="0" y="24830"/>
                  </a:lnTo>
                </a:path>
              </a:pathLst>
            </a:custGeom>
            <a:ln w="4952">
              <a:solidFill>
                <a:srgbClr val="000000"/>
              </a:solidFill>
            </a:ln>
          </p:spPr>
          <p:txBody>
            <a:bodyPr wrap="square" lIns="0" tIns="0" rIns="0" bIns="0" rtlCol="0"/>
            <a:lstStyle/>
            <a:p>
              <a:endParaRPr sz="2219"/>
            </a:p>
          </p:txBody>
        </p:sp>
        <p:sp>
          <p:nvSpPr>
            <p:cNvPr id="23" name="object 23"/>
            <p:cNvSpPr/>
            <p:nvPr/>
          </p:nvSpPr>
          <p:spPr>
            <a:xfrm>
              <a:off x="1802376" y="1361325"/>
              <a:ext cx="2425065" cy="475615"/>
            </a:xfrm>
            <a:custGeom>
              <a:avLst/>
              <a:gdLst/>
              <a:ahLst/>
              <a:cxnLst/>
              <a:rect l="l" t="t" r="r" b="b"/>
              <a:pathLst>
                <a:path w="2425065" h="475614">
                  <a:moveTo>
                    <a:pt x="0" y="10183"/>
                  </a:moveTo>
                  <a:lnTo>
                    <a:pt x="404129" y="0"/>
                  </a:lnTo>
                  <a:lnTo>
                    <a:pt x="808259" y="8300"/>
                  </a:lnTo>
                  <a:lnTo>
                    <a:pt x="1212388" y="19111"/>
                  </a:lnTo>
                  <a:lnTo>
                    <a:pt x="1616518" y="114598"/>
                  </a:lnTo>
                  <a:lnTo>
                    <a:pt x="2020647" y="325103"/>
                  </a:lnTo>
                  <a:lnTo>
                    <a:pt x="2424777" y="475134"/>
                  </a:lnTo>
                </a:path>
              </a:pathLst>
            </a:custGeom>
            <a:ln w="20855">
              <a:solidFill>
                <a:srgbClr val="000000"/>
              </a:solidFill>
            </a:ln>
          </p:spPr>
          <p:txBody>
            <a:bodyPr wrap="square" lIns="0" tIns="0" rIns="0" bIns="0" rtlCol="0"/>
            <a:lstStyle/>
            <a:p>
              <a:endParaRPr sz="2219"/>
            </a:p>
          </p:txBody>
        </p:sp>
        <p:sp>
          <p:nvSpPr>
            <p:cNvPr id="24" name="object 24"/>
            <p:cNvSpPr/>
            <p:nvPr/>
          </p:nvSpPr>
          <p:spPr>
            <a:xfrm>
              <a:off x="1802376" y="1329101"/>
              <a:ext cx="2425065" cy="807720"/>
            </a:xfrm>
            <a:custGeom>
              <a:avLst/>
              <a:gdLst/>
              <a:ahLst/>
              <a:cxnLst/>
              <a:rect l="l" t="t" r="r" b="b"/>
              <a:pathLst>
                <a:path w="2425065" h="807719">
                  <a:moveTo>
                    <a:pt x="1212388" y="51335"/>
                  </a:moveTo>
                  <a:lnTo>
                    <a:pt x="1616518" y="233661"/>
                  </a:lnTo>
                  <a:lnTo>
                    <a:pt x="2020647" y="523820"/>
                  </a:lnTo>
                  <a:lnTo>
                    <a:pt x="2424777" y="807352"/>
                  </a:lnTo>
                  <a:lnTo>
                    <a:pt x="2424777" y="207435"/>
                  </a:lnTo>
                  <a:lnTo>
                    <a:pt x="2020647" y="190904"/>
                  </a:lnTo>
                  <a:lnTo>
                    <a:pt x="1616518" y="59984"/>
                  </a:lnTo>
                  <a:lnTo>
                    <a:pt x="1212388" y="51335"/>
                  </a:lnTo>
                  <a:close/>
                </a:path>
                <a:path w="2425065" h="807719">
                  <a:moveTo>
                    <a:pt x="404129" y="0"/>
                  </a:moveTo>
                  <a:lnTo>
                    <a:pt x="0" y="9834"/>
                  </a:lnTo>
                  <a:lnTo>
                    <a:pt x="0" y="74980"/>
                  </a:lnTo>
                  <a:lnTo>
                    <a:pt x="404129" y="64378"/>
                  </a:lnTo>
                  <a:lnTo>
                    <a:pt x="950893" y="64378"/>
                  </a:lnTo>
                  <a:lnTo>
                    <a:pt x="1212388" y="51335"/>
                  </a:lnTo>
                  <a:lnTo>
                    <a:pt x="808259" y="9555"/>
                  </a:lnTo>
                  <a:lnTo>
                    <a:pt x="404129" y="0"/>
                  </a:lnTo>
                  <a:close/>
                </a:path>
                <a:path w="2425065" h="807719">
                  <a:moveTo>
                    <a:pt x="950893" y="64378"/>
                  </a:moveTo>
                  <a:lnTo>
                    <a:pt x="404129" y="64378"/>
                  </a:lnTo>
                  <a:lnTo>
                    <a:pt x="808259" y="71493"/>
                  </a:lnTo>
                  <a:lnTo>
                    <a:pt x="950893" y="64378"/>
                  </a:lnTo>
                  <a:close/>
                </a:path>
              </a:pathLst>
            </a:custGeom>
            <a:solidFill>
              <a:srgbClr val="CCCCCC">
                <a:alpha val="50199"/>
              </a:srgbClr>
            </a:solidFill>
          </p:spPr>
          <p:txBody>
            <a:bodyPr wrap="square" lIns="0" tIns="0" rIns="0" bIns="0" rtlCol="0"/>
            <a:lstStyle/>
            <a:p>
              <a:endParaRPr sz="2219"/>
            </a:p>
          </p:txBody>
        </p:sp>
        <p:sp>
          <p:nvSpPr>
            <p:cNvPr id="25" name="object 25"/>
            <p:cNvSpPr/>
            <p:nvPr/>
          </p:nvSpPr>
          <p:spPr>
            <a:xfrm>
              <a:off x="1681151" y="1380436"/>
              <a:ext cx="2667635" cy="0"/>
            </a:xfrm>
            <a:custGeom>
              <a:avLst/>
              <a:gdLst/>
              <a:ahLst/>
              <a:cxnLst/>
              <a:rect l="l" t="t" r="r" b="b"/>
              <a:pathLst>
                <a:path w="2667635">
                  <a:moveTo>
                    <a:pt x="0" y="0"/>
                  </a:moveTo>
                  <a:lnTo>
                    <a:pt x="2667227" y="0"/>
                  </a:lnTo>
                </a:path>
              </a:pathLst>
            </a:custGeom>
            <a:ln w="7463">
              <a:solidFill>
                <a:srgbClr val="FF0000"/>
              </a:solidFill>
            </a:ln>
          </p:spPr>
          <p:txBody>
            <a:bodyPr wrap="square" lIns="0" tIns="0" rIns="0" bIns="0" rtlCol="0"/>
            <a:lstStyle/>
            <a:p>
              <a:endParaRPr sz="2219"/>
            </a:p>
          </p:txBody>
        </p:sp>
        <p:sp>
          <p:nvSpPr>
            <p:cNvPr id="26" name="object 26"/>
            <p:cNvSpPr/>
            <p:nvPr/>
          </p:nvSpPr>
          <p:spPr>
            <a:xfrm>
              <a:off x="3014765" y="965844"/>
              <a:ext cx="0" cy="1520190"/>
            </a:xfrm>
            <a:custGeom>
              <a:avLst/>
              <a:gdLst/>
              <a:ahLst/>
              <a:cxnLst/>
              <a:rect l="l" t="t" r="r" b="b"/>
              <a:pathLst>
                <a:path h="1520189">
                  <a:moveTo>
                    <a:pt x="0" y="1520054"/>
                  </a:moveTo>
                  <a:lnTo>
                    <a:pt x="0" y="0"/>
                  </a:lnTo>
                </a:path>
              </a:pathLst>
            </a:custGeom>
            <a:ln w="16391">
              <a:solidFill>
                <a:srgbClr val="000000"/>
              </a:solidFill>
              <a:prstDash val="dash"/>
            </a:ln>
          </p:spPr>
          <p:txBody>
            <a:bodyPr wrap="square" lIns="0" tIns="0" rIns="0" bIns="0" rtlCol="0"/>
            <a:lstStyle/>
            <a:p>
              <a:endParaRPr sz="2219"/>
            </a:p>
          </p:txBody>
        </p:sp>
        <p:sp>
          <p:nvSpPr>
            <p:cNvPr id="27" name="object 27"/>
            <p:cNvSpPr/>
            <p:nvPr/>
          </p:nvSpPr>
          <p:spPr>
            <a:xfrm>
              <a:off x="1681151" y="965844"/>
              <a:ext cx="0" cy="1520190"/>
            </a:xfrm>
            <a:custGeom>
              <a:avLst/>
              <a:gdLst/>
              <a:ahLst/>
              <a:cxnLst/>
              <a:rect l="l" t="t" r="r" b="b"/>
              <a:pathLst>
                <a:path h="1520189">
                  <a:moveTo>
                    <a:pt x="0" y="1520054"/>
                  </a:moveTo>
                  <a:lnTo>
                    <a:pt x="0" y="0"/>
                  </a:lnTo>
                </a:path>
              </a:pathLst>
            </a:custGeom>
            <a:ln w="7463">
              <a:solidFill>
                <a:srgbClr val="000000"/>
              </a:solidFill>
            </a:ln>
          </p:spPr>
          <p:txBody>
            <a:bodyPr wrap="square" lIns="0" tIns="0" rIns="0" bIns="0" rtlCol="0"/>
            <a:lstStyle/>
            <a:p>
              <a:endParaRPr sz="2219"/>
            </a:p>
          </p:txBody>
        </p:sp>
        <p:sp>
          <p:nvSpPr>
            <p:cNvPr id="28" name="object 28"/>
            <p:cNvSpPr/>
            <p:nvPr/>
          </p:nvSpPr>
          <p:spPr>
            <a:xfrm>
              <a:off x="1662040" y="1034966"/>
              <a:ext cx="19685" cy="1382395"/>
            </a:xfrm>
            <a:custGeom>
              <a:avLst/>
              <a:gdLst/>
              <a:ahLst/>
              <a:cxnLst/>
              <a:rect l="l" t="t" r="r" b="b"/>
              <a:pathLst>
                <a:path w="19685" h="1382395">
                  <a:moveTo>
                    <a:pt x="0" y="1381810"/>
                  </a:moveTo>
                  <a:lnTo>
                    <a:pt x="19111" y="1381810"/>
                  </a:lnTo>
                </a:path>
                <a:path w="19685" h="1382395">
                  <a:moveTo>
                    <a:pt x="0" y="1036340"/>
                  </a:moveTo>
                  <a:lnTo>
                    <a:pt x="19111" y="1036340"/>
                  </a:lnTo>
                </a:path>
                <a:path w="19685" h="1382395">
                  <a:moveTo>
                    <a:pt x="0" y="690940"/>
                  </a:moveTo>
                  <a:lnTo>
                    <a:pt x="19111" y="690940"/>
                  </a:lnTo>
                </a:path>
                <a:path w="19685" h="1382395">
                  <a:moveTo>
                    <a:pt x="0" y="345470"/>
                  </a:moveTo>
                  <a:lnTo>
                    <a:pt x="19111" y="345470"/>
                  </a:lnTo>
                </a:path>
                <a:path w="19685" h="1382395">
                  <a:moveTo>
                    <a:pt x="0" y="0"/>
                  </a:moveTo>
                  <a:lnTo>
                    <a:pt x="19111" y="0"/>
                  </a:lnTo>
                </a:path>
              </a:pathLst>
            </a:custGeom>
            <a:ln w="7463">
              <a:solidFill>
                <a:srgbClr val="333333"/>
              </a:solidFill>
            </a:ln>
          </p:spPr>
          <p:txBody>
            <a:bodyPr wrap="square" lIns="0" tIns="0" rIns="0" bIns="0" rtlCol="0"/>
            <a:lstStyle/>
            <a:p>
              <a:endParaRPr sz="2219"/>
            </a:p>
          </p:txBody>
        </p:sp>
        <p:sp>
          <p:nvSpPr>
            <p:cNvPr id="29" name="object 29"/>
            <p:cNvSpPr/>
            <p:nvPr/>
          </p:nvSpPr>
          <p:spPr>
            <a:xfrm>
              <a:off x="1681151" y="2485899"/>
              <a:ext cx="2667635" cy="0"/>
            </a:xfrm>
            <a:custGeom>
              <a:avLst/>
              <a:gdLst/>
              <a:ahLst/>
              <a:cxnLst/>
              <a:rect l="l" t="t" r="r" b="b"/>
              <a:pathLst>
                <a:path w="2667635">
                  <a:moveTo>
                    <a:pt x="0" y="0"/>
                  </a:moveTo>
                  <a:lnTo>
                    <a:pt x="2667227" y="0"/>
                  </a:lnTo>
                </a:path>
              </a:pathLst>
            </a:custGeom>
            <a:ln w="7463">
              <a:solidFill>
                <a:srgbClr val="000000"/>
              </a:solidFill>
            </a:ln>
          </p:spPr>
          <p:txBody>
            <a:bodyPr wrap="square" lIns="0" tIns="0" rIns="0" bIns="0" rtlCol="0"/>
            <a:lstStyle/>
            <a:p>
              <a:endParaRPr sz="2219"/>
            </a:p>
          </p:txBody>
        </p:sp>
        <p:sp>
          <p:nvSpPr>
            <p:cNvPr id="30" name="object 30"/>
            <p:cNvSpPr/>
            <p:nvPr/>
          </p:nvSpPr>
          <p:spPr>
            <a:xfrm>
              <a:off x="1802376" y="2485899"/>
              <a:ext cx="2425065" cy="19685"/>
            </a:xfrm>
            <a:custGeom>
              <a:avLst/>
              <a:gdLst/>
              <a:ahLst/>
              <a:cxnLst/>
              <a:rect l="l" t="t" r="r" b="b"/>
              <a:pathLst>
                <a:path w="2425065" h="19685">
                  <a:moveTo>
                    <a:pt x="0" y="19111"/>
                  </a:moveTo>
                  <a:lnTo>
                    <a:pt x="0" y="0"/>
                  </a:lnTo>
                </a:path>
                <a:path w="2425065" h="19685">
                  <a:moveTo>
                    <a:pt x="808259" y="19111"/>
                  </a:moveTo>
                  <a:lnTo>
                    <a:pt x="808259" y="0"/>
                  </a:lnTo>
                </a:path>
                <a:path w="2425065" h="19685">
                  <a:moveTo>
                    <a:pt x="1616518" y="19111"/>
                  </a:moveTo>
                  <a:lnTo>
                    <a:pt x="1616518" y="0"/>
                  </a:lnTo>
                </a:path>
                <a:path w="2425065" h="19685">
                  <a:moveTo>
                    <a:pt x="2424777" y="19111"/>
                  </a:moveTo>
                  <a:lnTo>
                    <a:pt x="2424777" y="0"/>
                  </a:lnTo>
                </a:path>
              </a:pathLst>
            </a:custGeom>
            <a:ln w="7463">
              <a:solidFill>
                <a:srgbClr val="333333"/>
              </a:solidFill>
            </a:ln>
          </p:spPr>
          <p:txBody>
            <a:bodyPr wrap="square" lIns="0" tIns="0" rIns="0" bIns="0" rtlCol="0"/>
            <a:lstStyle/>
            <a:p>
              <a:endParaRPr sz="2219"/>
            </a:p>
          </p:txBody>
        </p:sp>
      </p:grpSp>
      <p:sp>
        <p:nvSpPr>
          <p:cNvPr id="31" name="object 31"/>
          <p:cNvSpPr txBox="1"/>
          <p:nvPr/>
        </p:nvSpPr>
        <p:spPr>
          <a:xfrm>
            <a:off x="2415980" y="1521137"/>
            <a:ext cx="217416" cy="2492128"/>
          </a:xfrm>
          <a:prstGeom prst="rect">
            <a:avLst/>
          </a:prstGeom>
        </p:spPr>
        <p:txBody>
          <a:bodyPr vert="horz" wrap="square" lIns="0" tIns="23149" rIns="0" bIns="0" rtlCol="0">
            <a:spAutoFit/>
          </a:bodyPr>
          <a:lstStyle/>
          <a:p>
            <a:pPr marL="109713">
              <a:spcBef>
                <a:spcPts val="181"/>
              </a:spcBef>
            </a:pPr>
            <a:r>
              <a:rPr sz="1189" spc="-79" dirty="0">
                <a:solidFill>
                  <a:srgbClr val="4D4D4D"/>
                </a:solidFill>
              </a:rPr>
              <a:t>2</a:t>
            </a:r>
            <a:endParaRPr sz="1189"/>
          </a:p>
          <a:p>
            <a:pPr>
              <a:lnSpc>
                <a:spcPct val="100000"/>
              </a:lnSpc>
            </a:pPr>
            <a:endParaRPr sz="1189"/>
          </a:p>
          <a:p>
            <a:pPr>
              <a:spcBef>
                <a:spcPts val="151"/>
              </a:spcBef>
            </a:pPr>
            <a:endParaRPr sz="1189"/>
          </a:p>
          <a:p>
            <a:pPr marL="109713">
              <a:spcBef>
                <a:spcPts val="8"/>
              </a:spcBef>
            </a:pPr>
            <a:r>
              <a:rPr sz="1189" spc="-79" dirty="0">
                <a:solidFill>
                  <a:srgbClr val="4D4D4D"/>
                </a:solidFill>
              </a:rPr>
              <a:t>0</a:t>
            </a:r>
            <a:endParaRPr sz="1189"/>
          </a:p>
          <a:p>
            <a:pPr>
              <a:lnSpc>
                <a:spcPct val="100000"/>
              </a:lnSpc>
            </a:pPr>
            <a:endParaRPr sz="1189"/>
          </a:p>
          <a:p>
            <a:pPr>
              <a:spcBef>
                <a:spcPts val="143"/>
              </a:spcBef>
            </a:pPr>
            <a:endParaRPr sz="1189"/>
          </a:p>
          <a:p>
            <a:pPr marL="20131">
              <a:spcBef>
                <a:spcPts val="8"/>
              </a:spcBef>
            </a:pPr>
            <a:r>
              <a:rPr sz="1189" spc="-40" dirty="0">
                <a:solidFill>
                  <a:srgbClr val="4D4D4D"/>
                </a:solidFill>
              </a:rPr>
              <a:t>−2</a:t>
            </a:r>
            <a:endParaRPr sz="1189"/>
          </a:p>
          <a:p>
            <a:pPr>
              <a:lnSpc>
                <a:spcPct val="100000"/>
              </a:lnSpc>
            </a:pPr>
            <a:endParaRPr sz="1189"/>
          </a:p>
          <a:p>
            <a:pPr>
              <a:spcBef>
                <a:spcPts val="151"/>
              </a:spcBef>
            </a:pPr>
            <a:endParaRPr sz="1189"/>
          </a:p>
          <a:p>
            <a:pPr marL="20131"/>
            <a:r>
              <a:rPr sz="1189" spc="-40" dirty="0">
                <a:solidFill>
                  <a:srgbClr val="4D4D4D"/>
                </a:solidFill>
              </a:rPr>
              <a:t>−4</a:t>
            </a:r>
            <a:endParaRPr sz="1189"/>
          </a:p>
          <a:p>
            <a:pPr>
              <a:lnSpc>
                <a:spcPct val="100000"/>
              </a:lnSpc>
            </a:pPr>
            <a:endParaRPr sz="1189"/>
          </a:p>
          <a:p>
            <a:pPr>
              <a:spcBef>
                <a:spcPts val="151"/>
              </a:spcBef>
            </a:pPr>
            <a:endParaRPr sz="1189"/>
          </a:p>
          <a:p>
            <a:pPr marL="20131"/>
            <a:r>
              <a:rPr sz="1189" spc="-40" dirty="0">
                <a:solidFill>
                  <a:srgbClr val="4D4D4D"/>
                </a:solidFill>
              </a:rPr>
              <a:t>−6</a:t>
            </a:r>
            <a:endParaRPr sz="1189"/>
          </a:p>
        </p:txBody>
      </p:sp>
      <p:sp>
        <p:nvSpPr>
          <p:cNvPr id="32" name="object 32"/>
          <p:cNvSpPr txBox="1"/>
          <p:nvPr/>
        </p:nvSpPr>
        <p:spPr>
          <a:xfrm>
            <a:off x="2750873" y="3931169"/>
            <a:ext cx="217416" cy="206374"/>
          </a:xfrm>
          <a:prstGeom prst="rect">
            <a:avLst/>
          </a:prstGeom>
        </p:spPr>
        <p:txBody>
          <a:bodyPr vert="horz" wrap="square" lIns="0" tIns="23149" rIns="0" bIns="0" rtlCol="0">
            <a:spAutoFit/>
          </a:bodyPr>
          <a:lstStyle/>
          <a:p>
            <a:pPr marL="20131">
              <a:spcBef>
                <a:spcPts val="181"/>
              </a:spcBef>
            </a:pPr>
            <a:r>
              <a:rPr sz="1189" spc="-40" dirty="0">
                <a:solidFill>
                  <a:srgbClr val="4D4D4D"/>
                </a:solidFill>
              </a:rPr>
              <a:t>−4</a:t>
            </a:r>
            <a:endParaRPr sz="1189"/>
          </a:p>
        </p:txBody>
      </p:sp>
      <p:sp>
        <p:nvSpPr>
          <p:cNvPr id="33" name="object 33"/>
          <p:cNvSpPr txBox="1"/>
          <p:nvPr/>
        </p:nvSpPr>
        <p:spPr>
          <a:xfrm>
            <a:off x="5358480" y="3931170"/>
            <a:ext cx="126826" cy="206374"/>
          </a:xfrm>
          <a:prstGeom prst="rect">
            <a:avLst/>
          </a:prstGeom>
        </p:spPr>
        <p:txBody>
          <a:bodyPr vert="horz" wrap="square" lIns="0" tIns="23149" rIns="0" bIns="0" rtlCol="0">
            <a:spAutoFit/>
          </a:bodyPr>
          <a:lstStyle/>
          <a:p>
            <a:pPr marL="20131">
              <a:spcBef>
                <a:spcPts val="181"/>
              </a:spcBef>
            </a:pPr>
            <a:r>
              <a:rPr sz="1189" spc="-79" dirty="0">
                <a:solidFill>
                  <a:srgbClr val="4D4D4D"/>
                </a:solidFill>
              </a:rPr>
              <a:t>0</a:t>
            </a:r>
            <a:endParaRPr sz="1189"/>
          </a:p>
        </p:txBody>
      </p:sp>
      <p:sp>
        <p:nvSpPr>
          <p:cNvPr id="34" name="object 34"/>
          <p:cNvSpPr txBox="1"/>
          <p:nvPr/>
        </p:nvSpPr>
        <p:spPr>
          <a:xfrm>
            <a:off x="6639673" y="3931170"/>
            <a:ext cx="126826" cy="206374"/>
          </a:xfrm>
          <a:prstGeom prst="rect">
            <a:avLst/>
          </a:prstGeom>
        </p:spPr>
        <p:txBody>
          <a:bodyPr vert="horz" wrap="square" lIns="0" tIns="23149" rIns="0" bIns="0" rtlCol="0">
            <a:spAutoFit/>
          </a:bodyPr>
          <a:lstStyle/>
          <a:p>
            <a:pPr marL="20131">
              <a:spcBef>
                <a:spcPts val="181"/>
              </a:spcBef>
            </a:pPr>
            <a:r>
              <a:rPr sz="1189" spc="-79" dirty="0">
                <a:solidFill>
                  <a:srgbClr val="4D4D4D"/>
                </a:solidFill>
              </a:rPr>
              <a:t>2</a:t>
            </a:r>
            <a:endParaRPr sz="1189"/>
          </a:p>
        </p:txBody>
      </p:sp>
      <p:sp>
        <p:nvSpPr>
          <p:cNvPr id="35" name="object 35"/>
          <p:cNvSpPr txBox="1"/>
          <p:nvPr/>
        </p:nvSpPr>
        <p:spPr>
          <a:xfrm>
            <a:off x="4032067" y="3931169"/>
            <a:ext cx="1361870" cy="408096"/>
          </a:xfrm>
          <a:prstGeom prst="rect">
            <a:avLst/>
          </a:prstGeom>
        </p:spPr>
        <p:txBody>
          <a:bodyPr vert="horz" wrap="square" lIns="0" tIns="23149" rIns="0" bIns="0" rtlCol="0">
            <a:spAutoFit/>
          </a:bodyPr>
          <a:lstStyle/>
          <a:p>
            <a:pPr marL="20131">
              <a:lnSpc>
                <a:spcPts val="1387"/>
              </a:lnSpc>
              <a:spcBef>
                <a:spcPts val="181"/>
              </a:spcBef>
            </a:pPr>
            <a:r>
              <a:rPr sz="1189" spc="-40" dirty="0">
                <a:solidFill>
                  <a:srgbClr val="4D4D4D"/>
                </a:solidFill>
              </a:rPr>
              <a:t>−2</a:t>
            </a:r>
            <a:endParaRPr sz="1189"/>
          </a:p>
          <a:p>
            <a:pPr marL="156013">
              <a:lnSpc>
                <a:spcPts val="1576"/>
              </a:lnSpc>
            </a:pPr>
            <a:r>
              <a:rPr sz="1347" b="1" dirty="0"/>
              <a:t>Year</a:t>
            </a:r>
            <a:r>
              <a:rPr sz="1347" b="1" spc="48" dirty="0"/>
              <a:t> </a:t>
            </a:r>
            <a:r>
              <a:rPr sz="1347" b="1" dirty="0"/>
              <a:t>Since</a:t>
            </a:r>
            <a:r>
              <a:rPr sz="1347" b="1" spc="48" dirty="0"/>
              <a:t> </a:t>
            </a:r>
            <a:r>
              <a:rPr sz="1347" b="1" spc="-40" dirty="0"/>
              <a:t>SC</a:t>
            </a:r>
            <a:endParaRPr sz="1347"/>
          </a:p>
        </p:txBody>
      </p:sp>
      <p:sp>
        <p:nvSpPr>
          <p:cNvPr id="36" name="object 36"/>
          <p:cNvSpPr txBox="1"/>
          <p:nvPr/>
        </p:nvSpPr>
        <p:spPr>
          <a:xfrm>
            <a:off x="2186627" y="1907677"/>
            <a:ext cx="207301" cy="1656791"/>
          </a:xfrm>
          <a:prstGeom prst="rect">
            <a:avLst/>
          </a:prstGeom>
        </p:spPr>
        <p:txBody>
          <a:bodyPr vert="vert270" wrap="square" lIns="0" tIns="9059" rIns="0" bIns="0" rtlCol="0">
            <a:spAutoFit/>
          </a:bodyPr>
          <a:lstStyle/>
          <a:p>
            <a:pPr marL="20131">
              <a:spcBef>
                <a:spcPts val="71"/>
              </a:spcBef>
            </a:pPr>
            <a:r>
              <a:rPr sz="1347" b="1" dirty="0"/>
              <a:t>workers</a:t>
            </a:r>
            <a:r>
              <a:rPr sz="1347" b="1" spc="63" dirty="0"/>
              <a:t> </a:t>
            </a:r>
            <a:r>
              <a:rPr sz="1347" b="1" dirty="0"/>
              <a:t>per</a:t>
            </a:r>
            <a:r>
              <a:rPr sz="1347" b="1" spc="71" dirty="0"/>
              <a:t> </a:t>
            </a:r>
            <a:r>
              <a:rPr sz="1347" b="1" dirty="0"/>
              <a:t>1k</a:t>
            </a:r>
            <a:r>
              <a:rPr sz="1347" b="1" spc="71" dirty="0"/>
              <a:t> </a:t>
            </a:r>
            <a:r>
              <a:rPr sz="1347" b="1" spc="-40" dirty="0"/>
              <a:t>pop</a:t>
            </a:r>
            <a:endParaRPr sz="1347"/>
          </a:p>
        </p:txBody>
      </p:sp>
      <p:grpSp>
        <p:nvGrpSpPr>
          <p:cNvPr id="37" name="object 37"/>
          <p:cNvGrpSpPr/>
          <p:nvPr/>
        </p:nvGrpSpPr>
        <p:grpSpPr>
          <a:xfrm>
            <a:off x="2238" y="4990484"/>
            <a:ext cx="9130467" cy="145951"/>
            <a:chOff x="0" y="3148317"/>
            <a:chExt cx="5760085" cy="92075"/>
          </a:xfrm>
        </p:grpSpPr>
        <p:sp>
          <p:nvSpPr>
            <p:cNvPr id="38" name="object 38"/>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39" name="object 39"/>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40" name="object 40"/>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
        <p:nvSpPr>
          <p:cNvPr id="49" name="Title 48">
            <a:extLst>
              <a:ext uri="{FF2B5EF4-FFF2-40B4-BE49-F238E27FC236}">
                <a16:creationId xmlns:a16="http://schemas.microsoft.com/office/drawing/2014/main" id="{4E06B1AF-B8E3-26EE-7D74-D5D6EB536311}"/>
              </a:ext>
            </a:extLst>
          </p:cNvPr>
          <p:cNvSpPr>
            <a:spLocks noGrp="1"/>
          </p:cNvSpPr>
          <p:nvPr>
            <p:ph type="title"/>
          </p:nvPr>
        </p:nvSpPr>
        <p:spPr/>
        <p:txBody>
          <a:bodyPr/>
          <a:lstStyle/>
          <a:p>
            <a:endParaRPr lang="en-US"/>
          </a:p>
        </p:txBody>
      </p:sp>
      <p:sp>
        <p:nvSpPr>
          <p:cNvPr id="50" name="Text Placeholder 49">
            <a:extLst>
              <a:ext uri="{FF2B5EF4-FFF2-40B4-BE49-F238E27FC236}">
                <a16:creationId xmlns:a16="http://schemas.microsoft.com/office/drawing/2014/main" id="{F9F82641-2D7F-B36E-BFB9-F6EEC5855667}"/>
              </a:ext>
            </a:extLst>
          </p:cNvPr>
          <p:cNvSpPr>
            <a:spLocks noGrp="1"/>
          </p:cNvSpPr>
          <p:nvPr>
            <p:ph type="body" idx="1"/>
          </p:nvPr>
        </p:nvSpPr>
        <p:spPr/>
        <p:txBody>
          <a:bodyPr/>
          <a:lstStyle/>
          <a:p>
            <a:endParaRPr lang="en-US"/>
          </a:p>
        </p:txBody>
      </p:sp>
      <p:sp>
        <p:nvSpPr>
          <p:cNvPr id="41" name="object 41"/>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42" name="object 42"/>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43" name="object 43"/>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27</a:t>
            </a:fld>
            <a:r>
              <a:rPr spc="-103" dirty="0"/>
              <a:t> </a:t>
            </a:r>
            <a:r>
              <a:rPr spc="-32" dirty="0"/>
              <a:t>/</a:t>
            </a:r>
            <a:r>
              <a:rPr spc="-95" dirty="0"/>
              <a:t> </a:t>
            </a:r>
            <a:r>
              <a:rPr spc="-79" dirty="0"/>
              <a:t>8</a:t>
            </a:r>
          </a:p>
        </p:txBody>
      </p:sp>
    </p:spTree>
    <p:extLst>
      <p:ext uri="{BB962C8B-B14F-4D97-AF65-F5344CB8AC3E}">
        <p14:creationId xmlns:p14="http://schemas.microsoft.com/office/powerpoint/2010/main" val="3265564307"/>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a:spLocks noGrp="1"/>
          </p:cNvSpPr>
          <p:nvPr>
            <p:ph type="title"/>
          </p:nvPr>
        </p:nvSpPr>
        <p:spPr>
          <a:prstGeom prst="rect">
            <a:avLst/>
          </a:prstGeom>
        </p:spPr>
        <p:txBody>
          <a:bodyPr spcFirstLastPara="1" vert="horz" wrap="square" lIns="0" tIns="18118" rIns="0" bIns="0" rtlCol="0" anchor="t" anchorCtr="0">
            <a:spAutoFit/>
          </a:bodyPr>
          <a:lstStyle/>
          <a:p>
            <a:pPr marL="20131">
              <a:spcBef>
                <a:spcPts val="143"/>
              </a:spcBef>
            </a:pPr>
            <a:r>
              <a:rPr spc="-32" dirty="0"/>
              <a:t>Workforce:</a:t>
            </a:r>
            <a:r>
              <a:rPr spc="198" dirty="0"/>
              <a:t> </a:t>
            </a:r>
            <a:r>
              <a:rPr dirty="0"/>
              <a:t>Domestic Replacement</a:t>
            </a:r>
            <a:r>
              <a:rPr spc="16" dirty="0"/>
              <a:t> </a:t>
            </a:r>
            <a:r>
              <a:rPr spc="-40" dirty="0"/>
              <a:t>Varies</a:t>
            </a:r>
            <a:r>
              <a:rPr spc="8" dirty="0"/>
              <a:t> </a:t>
            </a:r>
            <a:r>
              <a:rPr dirty="0"/>
              <a:t>By</a:t>
            </a:r>
            <a:r>
              <a:rPr spc="8" dirty="0"/>
              <a:t> </a:t>
            </a:r>
            <a:r>
              <a:rPr spc="-16" dirty="0"/>
              <a:t>Skill</a:t>
            </a:r>
          </a:p>
        </p:txBody>
      </p:sp>
      <p:sp>
        <p:nvSpPr>
          <p:cNvPr id="85" name="Text Placeholder 84">
            <a:extLst>
              <a:ext uri="{FF2B5EF4-FFF2-40B4-BE49-F238E27FC236}">
                <a16:creationId xmlns:a16="http://schemas.microsoft.com/office/drawing/2014/main" id="{68EE254A-29F1-7F02-EB43-52838AD31B58}"/>
              </a:ext>
            </a:extLst>
          </p:cNvPr>
          <p:cNvSpPr>
            <a:spLocks noGrp="1"/>
          </p:cNvSpPr>
          <p:nvPr>
            <p:ph type="body" idx="1"/>
          </p:nvPr>
        </p:nvSpPr>
        <p:spPr/>
        <p:txBody>
          <a:bodyPr/>
          <a:lstStyle/>
          <a:p>
            <a:endParaRPr lang="en-US"/>
          </a:p>
        </p:txBody>
      </p:sp>
      <p:sp>
        <p:nvSpPr>
          <p:cNvPr id="79" name="object 79"/>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80" name="object 80"/>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81" name="object 81"/>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28</a:t>
            </a:fld>
            <a:r>
              <a:rPr spc="-103" dirty="0"/>
              <a:t> </a:t>
            </a:r>
            <a:r>
              <a:rPr spc="-32" dirty="0"/>
              <a:t>/</a:t>
            </a:r>
            <a:r>
              <a:rPr spc="-95" dirty="0"/>
              <a:t> </a:t>
            </a:r>
            <a:r>
              <a:rPr spc="-79" dirty="0"/>
              <a:t>8</a:t>
            </a:r>
          </a:p>
        </p:txBody>
      </p:sp>
      <p:grpSp>
        <p:nvGrpSpPr>
          <p:cNvPr id="7" name="object 7"/>
          <p:cNvGrpSpPr/>
          <p:nvPr/>
        </p:nvGrpSpPr>
        <p:grpSpPr>
          <a:xfrm>
            <a:off x="1580827" y="1461326"/>
            <a:ext cx="2929077" cy="2332190"/>
            <a:chOff x="995876" y="921898"/>
            <a:chExt cx="1847850" cy="1471295"/>
          </a:xfrm>
        </p:grpSpPr>
        <p:sp>
          <p:nvSpPr>
            <p:cNvPr id="8" name="object 8"/>
            <p:cNvSpPr/>
            <p:nvPr/>
          </p:nvSpPr>
          <p:spPr>
            <a:xfrm>
              <a:off x="1014143" y="921898"/>
              <a:ext cx="1829435" cy="1453515"/>
            </a:xfrm>
            <a:custGeom>
              <a:avLst/>
              <a:gdLst/>
              <a:ahLst/>
              <a:cxnLst/>
              <a:rect l="l" t="t" r="r" b="b"/>
              <a:pathLst>
                <a:path w="1829435" h="1453514">
                  <a:moveTo>
                    <a:pt x="0" y="1386841"/>
                  </a:moveTo>
                  <a:lnTo>
                    <a:pt x="1829387" y="1386841"/>
                  </a:lnTo>
                </a:path>
                <a:path w="1829435" h="1453514">
                  <a:moveTo>
                    <a:pt x="0" y="1056631"/>
                  </a:moveTo>
                  <a:lnTo>
                    <a:pt x="1829387" y="1056631"/>
                  </a:lnTo>
                </a:path>
                <a:path w="1829435" h="1453514">
                  <a:moveTo>
                    <a:pt x="0" y="726488"/>
                  </a:moveTo>
                  <a:lnTo>
                    <a:pt x="1829387" y="726488"/>
                  </a:lnTo>
                </a:path>
                <a:path w="1829435" h="1453514">
                  <a:moveTo>
                    <a:pt x="0" y="396278"/>
                  </a:moveTo>
                  <a:lnTo>
                    <a:pt x="1829387" y="396278"/>
                  </a:lnTo>
                </a:path>
                <a:path w="1829435" h="1453514">
                  <a:moveTo>
                    <a:pt x="0" y="66068"/>
                  </a:moveTo>
                  <a:lnTo>
                    <a:pt x="1829387" y="66068"/>
                  </a:lnTo>
                </a:path>
                <a:path w="1829435" h="1453514">
                  <a:moveTo>
                    <a:pt x="83135" y="1452909"/>
                  </a:moveTo>
                  <a:lnTo>
                    <a:pt x="83135" y="0"/>
                  </a:lnTo>
                </a:path>
                <a:path w="1829435" h="1453514">
                  <a:moveTo>
                    <a:pt x="637485" y="1452909"/>
                  </a:moveTo>
                  <a:lnTo>
                    <a:pt x="637485" y="0"/>
                  </a:lnTo>
                </a:path>
                <a:path w="1829435" h="1453514">
                  <a:moveTo>
                    <a:pt x="1191902" y="1452909"/>
                  </a:moveTo>
                  <a:lnTo>
                    <a:pt x="1191902" y="0"/>
                  </a:lnTo>
                </a:path>
                <a:path w="1829435" h="1453514">
                  <a:moveTo>
                    <a:pt x="1746252" y="1452909"/>
                  </a:moveTo>
                  <a:lnTo>
                    <a:pt x="1746252" y="0"/>
                  </a:lnTo>
                </a:path>
              </a:pathLst>
            </a:custGeom>
            <a:ln w="7133">
              <a:solidFill>
                <a:srgbClr val="CCCCCC"/>
              </a:solidFill>
              <a:prstDash val="dot"/>
            </a:ln>
          </p:spPr>
          <p:txBody>
            <a:bodyPr wrap="square" lIns="0" tIns="0" rIns="0" bIns="0" rtlCol="0"/>
            <a:lstStyle/>
            <a:p>
              <a:endParaRPr sz="2219"/>
            </a:p>
          </p:txBody>
        </p:sp>
        <p:sp>
          <p:nvSpPr>
            <p:cNvPr id="9" name="object 9"/>
            <p:cNvSpPr/>
            <p:nvPr/>
          </p:nvSpPr>
          <p:spPr>
            <a:xfrm>
              <a:off x="1073611" y="1616986"/>
              <a:ext cx="47625" cy="47625"/>
            </a:xfrm>
            <a:custGeom>
              <a:avLst/>
              <a:gdLst/>
              <a:ahLst/>
              <a:cxnLst/>
              <a:rect l="l" t="t" r="r" b="b"/>
              <a:pathLst>
                <a:path w="47625" h="47625">
                  <a:moveTo>
                    <a:pt x="23667" y="0"/>
                  </a:moveTo>
                  <a:lnTo>
                    <a:pt x="14484" y="1869"/>
                  </a:lnTo>
                  <a:lnTo>
                    <a:pt x="6958" y="6958"/>
                  </a:lnTo>
                  <a:lnTo>
                    <a:pt x="1869" y="14484"/>
                  </a:lnTo>
                  <a:lnTo>
                    <a:pt x="0" y="23667"/>
                  </a:lnTo>
                  <a:lnTo>
                    <a:pt x="1869" y="32888"/>
                  </a:lnTo>
                  <a:lnTo>
                    <a:pt x="6958" y="40434"/>
                  </a:lnTo>
                  <a:lnTo>
                    <a:pt x="14484" y="45530"/>
                  </a:lnTo>
                  <a:lnTo>
                    <a:pt x="23667" y="47401"/>
                  </a:lnTo>
                  <a:lnTo>
                    <a:pt x="32888" y="45530"/>
                  </a:lnTo>
                  <a:lnTo>
                    <a:pt x="40434" y="40434"/>
                  </a:lnTo>
                  <a:lnTo>
                    <a:pt x="45530" y="32888"/>
                  </a:lnTo>
                  <a:lnTo>
                    <a:pt x="47401" y="23667"/>
                  </a:lnTo>
                  <a:lnTo>
                    <a:pt x="45530" y="14484"/>
                  </a:lnTo>
                  <a:lnTo>
                    <a:pt x="40434" y="6958"/>
                  </a:lnTo>
                  <a:lnTo>
                    <a:pt x="32888" y="1869"/>
                  </a:lnTo>
                  <a:lnTo>
                    <a:pt x="23667" y="0"/>
                  </a:lnTo>
                  <a:close/>
                </a:path>
              </a:pathLst>
            </a:custGeom>
            <a:solidFill>
              <a:srgbClr val="000000"/>
            </a:solidFill>
          </p:spPr>
          <p:txBody>
            <a:bodyPr wrap="square" lIns="0" tIns="0" rIns="0" bIns="0" rtlCol="0"/>
            <a:lstStyle/>
            <a:p>
              <a:endParaRPr sz="2219"/>
            </a:p>
          </p:txBody>
        </p:sp>
        <p:sp>
          <p:nvSpPr>
            <p:cNvPr id="10" name="object 10"/>
            <p:cNvSpPr/>
            <p:nvPr/>
          </p:nvSpPr>
          <p:spPr>
            <a:xfrm>
              <a:off x="1073611" y="1616986"/>
              <a:ext cx="47625" cy="47625"/>
            </a:xfrm>
            <a:custGeom>
              <a:avLst/>
              <a:gdLst/>
              <a:ahLst/>
              <a:cxnLst/>
              <a:rect l="l" t="t" r="r" b="b"/>
              <a:pathLst>
                <a:path w="47625" h="47625">
                  <a:moveTo>
                    <a:pt x="0" y="23667"/>
                  </a:moveTo>
                  <a:lnTo>
                    <a:pt x="1869" y="14484"/>
                  </a:lnTo>
                  <a:lnTo>
                    <a:pt x="6958" y="6958"/>
                  </a:lnTo>
                  <a:lnTo>
                    <a:pt x="14484" y="1869"/>
                  </a:lnTo>
                  <a:lnTo>
                    <a:pt x="23667" y="0"/>
                  </a:lnTo>
                  <a:lnTo>
                    <a:pt x="32888" y="1869"/>
                  </a:lnTo>
                  <a:lnTo>
                    <a:pt x="40434" y="6958"/>
                  </a:lnTo>
                  <a:lnTo>
                    <a:pt x="45530" y="14484"/>
                  </a:lnTo>
                  <a:lnTo>
                    <a:pt x="47401" y="23667"/>
                  </a:lnTo>
                  <a:lnTo>
                    <a:pt x="45530" y="32888"/>
                  </a:lnTo>
                  <a:lnTo>
                    <a:pt x="40434" y="40434"/>
                  </a:lnTo>
                  <a:lnTo>
                    <a:pt x="32888" y="45530"/>
                  </a:lnTo>
                  <a:lnTo>
                    <a:pt x="23667" y="47401"/>
                  </a:lnTo>
                  <a:lnTo>
                    <a:pt x="14484" y="45530"/>
                  </a:lnTo>
                  <a:lnTo>
                    <a:pt x="6958" y="40434"/>
                  </a:lnTo>
                  <a:lnTo>
                    <a:pt x="1869" y="32888"/>
                  </a:lnTo>
                  <a:lnTo>
                    <a:pt x="0" y="23667"/>
                  </a:lnTo>
                </a:path>
              </a:pathLst>
            </a:custGeom>
            <a:ln w="4733">
              <a:solidFill>
                <a:srgbClr val="000000"/>
              </a:solidFill>
            </a:ln>
          </p:spPr>
          <p:txBody>
            <a:bodyPr wrap="square" lIns="0" tIns="0" rIns="0" bIns="0" rtlCol="0"/>
            <a:lstStyle/>
            <a:p>
              <a:endParaRPr sz="2219"/>
            </a:p>
          </p:txBody>
        </p:sp>
        <p:sp>
          <p:nvSpPr>
            <p:cNvPr id="11" name="object 11"/>
            <p:cNvSpPr/>
            <p:nvPr/>
          </p:nvSpPr>
          <p:spPr>
            <a:xfrm>
              <a:off x="1350753" y="1613719"/>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12" name="object 12"/>
            <p:cNvSpPr/>
            <p:nvPr/>
          </p:nvSpPr>
          <p:spPr>
            <a:xfrm>
              <a:off x="1350753" y="1613719"/>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13" name="object 13"/>
            <p:cNvSpPr/>
            <p:nvPr/>
          </p:nvSpPr>
          <p:spPr>
            <a:xfrm>
              <a:off x="1627961" y="1609052"/>
              <a:ext cx="47625" cy="47625"/>
            </a:xfrm>
            <a:custGeom>
              <a:avLst/>
              <a:gdLst/>
              <a:ahLst/>
              <a:cxnLst/>
              <a:rect l="l" t="t" r="r" b="b"/>
              <a:pathLst>
                <a:path w="47625" h="47625">
                  <a:moveTo>
                    <a:pt x="23667" y="0"/>
                  </a:moveTo>
                  <a:lnTo>
                    <a:pt x="14484" y="1869"/>
                  </a:lnTo>
                  <a:lnTo>
                    <a:pt x="6958" y="6958"/>
                  </a:lnTo>
                  <a:lnTo>
                    <a:pt x="1869" y="14484"/>
                  </a:lnTo>
                  <a:lnTo>
                    <a:pt x="0" y="23667"/>
                  </a:lnTo>
                  <a:lnTo>
                    <a:pt x="1869" y="32888"/>
                  </a:lnTo>
                  <a:lnTo>
                    <a:pt x="6958" y="40434"/>
                  </a:lnTo>
                  <a:lnTo>
                    <a:pt x="14484" y="45530"/>
                  </a:lnTo>
                  <a:lnTo>
                    <a:pt x="23667" y="47401"/>
                  </a:lnTo>
                  <a:lnTo>
                    <a:pt x="32888" y="45530"/>
                  </a:lnTo>
                  <a:lnTo>
                    <a:pt x="40434" y="40434"/>
                  </a:lnTo>
                  <a:lnTo>
                    <a:pt x="45530" y="32888"/>
                  </a:lnTo>
                  <a:lnTo>
                    <a:pt x="47401" y="23667"/>
                  </a:lnTo>
                  <a:lnTo>
                    <a:pt x="45530" y="14484"/>
                  </a:lnTo>
                  <a:lnTo>
                    <a:pt x="40434" y="6958"/>
                  </a:lnTo>
                  <a:lnTo>
                    <a:pt x="32888" y="1869"/>
                  </a:lnTo>
                  <a:lnTo>
                    <a:pt x="23667" y="0"/>
                  </a:lnTo>
                  <a:close/>
                </a:path>
              </a:pathLst>
            </a:custGeom>
            <a:solidFill>
              <a:srgbClr val="000000"/>
            </a:solidFill>
          </p:spPr>
          <p:txBody>
            <a:bodyPr wrap="square" lIns="0" tIns="0" rIns="0" bIns="0" rtlCol="0"/>
            <a:lstStyle/>
            <a:p>
              <a:endParaRPr sz="2219"/>
            </a:p>
          </p:txBody>
        </p:sp>
        <p:sp>
          <p:nvSpPr>
            <p:cNvPr id="14" name="object 14"/>
            <p:cNvSpPr/>
            <p:nvPr/>
          </p:nvSpPr>
          <p:spPr>
            <a:xfrm>
              <a:off x="1627961" y="1609052"/>
              <a:ext cx="47625" cy="47625"/>
            </a:xfrm>
            <a:custGeom>
              <a:avLst/>
              <a:gdLst/>
              <a:ahLst/>
              <a:cxnLst/>
              <a:rect l="l" t="t" r="r" b="b"/>
              <a:pathLst>
                <a:path w="47625" h="47625">
                  <a:moveTo>
                    <a:pt x="0" y="23667"/>
                  </a:moveTo>
                  <a:lnTo>
                    <a:pt x="1869" y="14484"/>
                  </a:lnTo>
                  <a:lnTo>
                    <a:pt x="6958" y="6958"/>
                  </a:lnTo>
                  <a:lnTo>
                    <a:pt x="14484" y="1869"/>
                  </a:lnTo>
                  <a:lnTo>
                    <a:pt x="23667" y="0"/>
                  </a:lnTo>
                  <a:lnTo>
                    <a:pt x="32888" y="1869"/>
                  </a:lnTo>
                  <a:lnTo>
                    <a:pt x="40434" y="6958"/>
                  </a:lnTo>
                  <a:lnTo>
                    <a:pt x="45530" y="14484"/>
                  </a:lnTo>
                  <a:lnTo>
                    <a:pt x="47401" y="23667"/>
                  </a:lnTo>
                  <a:lnTo>
                    <a:pt x="45530" y="32888"/>
                  </a:lnTo>
                  <a:lnTo>
                    <a:pt x="40434" y="40434"/>
                  </a:lnTo>
                  <a:lnTo>
                    <a:pt x="32888" y="45530"/>
                  </a:lnTo>
                  <a:lnTo>
                    <a:pt x="23667" y="47401"/>
                  </a:lnTo>
                  <a:lnTo>
                    <a:pt x="14484" y="45530"/>
                  </a:lnTo>
                  <a:lnTo>
                    <a:pt x="6958" y="40434"/>
                  </a:lnTo>
                  <a:lnTo>
                    <a:pt x="1869" y="32888"/>
                  </a:lnTo>
                  <a:lnTo>
                    <a:pt x="0" y="23667"/>
                  </a:lnTo>
                </a:path>
              </a:pathLst>
            </a:custGeom>
            <a:ln w="4733">
              <a:solidFill>
                <a:srgbClr val="000000"/>
              </a:solidFill>
            </a:ln>
          </p:spPr>
          <p:txBody>
            <a:bodyPr wrap="square" lIns="0" tIns="0" rIns="0" bIns="0" rtlCol="0"/>
            <a:lstStyle/>
            <a:p>
              <a:endParaRPr sz="2219"/>
            </a:p>
          </p:txBody>
        </p:sp>
        <p:sp>
          <p:nvSpPr>
            <p:cNvPr id="15" name="object 15"/>
            <p:cNvSpPr/>
            <p:nvPr/>
          </p:nvSpPr>
          <p:spPr>
            <a:xfrm>
              <a:off x="2182311" y="1716989"/>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16" name="object 16"/>
            <p:cNvSpPr/>
            <p:nvPr/>
          </p:nvSpPr>
          <p:spPr>
            <a:xfrm>
              <a:off x="2182311" y="1716989"/>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17" name="object 17"/>
            <p:cNvSpPr/>
            <p:nvPr/>
          </p:nvSpPr>
          <p:spPr>
            <a:xfrm>
              <a:off x="2459519" y="1851859"/>
              <a:ext cx="47625" cy="47625"/>
            </a:xfrm>
            <a:custGeom>
              <a:avLst/>
              <a:gdLst/>
              <a:ahLst/>
              <a:cxnLst/>
              <a:rect l="l" t="t" r="r" b="b"/>
              <a:pathLst>
                <a:path w="47625" h="47625">
                  <a:moveTo>
                    <a:pt x="23667" y="0"/>
                  </a:moveTo>
                  <a:lnTo>
                    <a:pt x="14484" y="1869"/>
                  </a:lnTo>
                  <a:lnTo>
                    <a:pt x="6958" y="6958"/>
                  </a:lnTo>
                  <a:lnTo>
                    <a:pt x="1869" y="14484"/>
                  </a:lnTo>
                  <a:lnTo>
                    <a:pt x="0" y="23667"/>
                  </a:lnTo>
                  <a:lnTo>
                    <a:pt x="1869" y="32888"/>
                  </a:lnTo>
                  <a:lnTo>
                    <a:pt x="6958" y="40434"/>
                  </a:lnTo>
                  <a:lnTo>
                    <a:pt x="14484" y="45530"/>
                  </a:lnTo>
                  <a:lnTo>
                    <a:pt x="23667" y="47401"/>
                  </a:lnTo>
                  <a:lnTo>
                    <a:pt x="32888" y="45530"/>
                  </a:lnTo>
                  <a:lnTo>
                    <a:pt x="40434" y="40434"/>
                  </a:lnTo>
                  <a:lnTo>
                    <a:pt x="45530" y="32888"/>
                  </a:lnTo>
                  <a:lnTo>
                    <a:pt x="47401" y="23667"/>
                  </a:lnTo>
                  <a:lnTo>
                    <a:pt x="45530" y="14484"/>
                  </a:lnTo>
                  <a:lnTo>
                    <a:pt x="40434" y="6958"/>
                  </a:lnTo>
                  <a:lnTo>
                    <a:pt x="32888" y="1869"/>
                  </a:lnTo>
                  <a:lnTo>
                    <a:pt x="23667" y="0"/>
                  </a:lnTo>
                  <a:close/>
                </a:path>
              </a:pathLst>
            </a:custGeom>
            <a:solidFill>
              <a:srgbClr val="000000"/>
            </a:solidFill>
          </p:spPr>
          <p:txBody>
            <a:bodyPr wrap="square" lIns="0" tIns="0" rIns="0" bIns="0" rtlCol="0"/>
            <a:lstStyle/>
            <a:p>
              <a:endParaRPr sz="2219"/>
            </a:p>
          </p:txBody>
        </p:sp>
        <p:sp>
          <p:nvSpPr>
            <p:cNvPr id="18" name="object 18"/>
            <p:cNvSpPr/>
            <p:nvPr/>
          </p:nvSpPr>
          <p:spPr>
            <a:xfrm>
              <a:off x="2459519" y="1851859"/>
              <a:ext cx="47625" cy="47625"/>
            </a:xfrm>
            <a:custGeom>
              <a:avLst/>
              <a:gdLst/>
              <a:ahLst/>
              <a:cxnLst/>
              <a:rect l="l" t="t" r="r" b="b"/>
              <a:pathLst>
                <a:path w="47625" h="47625">
                  <a:moveTo>
                    <a:pt x="0" y="23667"/>
                  </a:moveTo>
                  <a:lnTo>
                    <a:pt x="1869" y="14484"/>
                  </a:lnTo>
                  <a:lnTo>
                    <a:pt x="6958" y="6958"/>
                  </a:lnTo>
                  <a:lnTo>
                    <a:pt x="14484" y="1869"/>
                  </a:lnTo>
                  <a:lnTo>
                    <a:pt x="23667" y="0"/>
                  </a:lnTo>
                  <a:lnTo>
                    <a:pt x="32888" y="1869"/>
                  </a:lnTo>
                  <a:lnTo>
                    <a:pt x="40434" y="6958"/>
                  </a:lnTo>
                  <a:lnTo>
                    <a:pt x="45530" y="14484"/>
                  </a:lnTo>
                  <a:lnTo>
                    <a:pt x="47401" y="23667"/>
                  </a:lnTo>
                  <a:lnTo>
                    <a:pt x="45530" y="32888"/>
                  </a:lnTo>
                  <a:lnTo>
                    <a:pt x="40434" y="40434"/>
                  </a:lnTo>
                  <a:lnTo>
                    <a:pt x="32888" y="45530"/>
                  </a:lnTo>
                  <a:lnTo>
                    <a:pt x="23667" y="47401"/>
                  </a:lnTo>
                  <a:lnTo>
                    <a:pt x="14484" y="45530"/>
                  </a:lnTo>
                  <a:lnTo>
                    <a:pt x="6958" y="40434"/>
                  </a:lnTo>
                  <a:lnTo>
                    <a:pt x="1869" y="32888"/>
                  </a:lnTo>
                  <a:lnTo>
                    <a:pt x="0" y="23667"/>
                  </a:lnTo>
                </a:path>
              </a:pathLst>
            </a:custGeom>
            <a:ln w="4733">
              <a:solidFill>
                <a:srgbClr val="000000"/>
              </a:solidFill>
            </a:ln>
          </p:spPr>
          <p:txBody>
            <a:bodyPr wrap="square" lIns="0" tIns="0" rIns="0" bIns="0" rtlCol="0"/>
            <a:lstStyle/>
            <a:p>
              <a:endParaRPr sz="2219"/>
            </a:p>
          </p:txBody>
        </p:sp>
        <p:sp>
          <p:nvSpPr>
            <p:cNvPr id="19" name="object 19"/>
            <p:cNvSpPr/>
            <p:nvPr/>
          </p:nvSpPr>
          <p:spPr>
            <a:xfrm>
              <a:off x="2736661" y="1945195"/>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16" y="45531"/>
                  </a:lnTo>
                  <a:lnTo>
                    <a:pt x="40442" y="40442"/>
                  </a:lnTo>
                  <a:lnTo>
                    <a:pt x="45531" y="32916"/>
                  </a:lnTo>
                  <a:lnTo>
                    <a:pt x="47401" y="23734"/>
                  </a:lnTo>
                  <a:lnTo>
                    <a:pt x="45531" y="14512"/>
                  </a:lnTo>
                  <a:lnTo>
                    <a:pt x="40442" y="6966"/>
                  </a:lnTo>
                  <a:lnTo>
                    <a:pt x="32916" y="1870"/>
                  </a:lnTo>
                  <a:lnTo>
                    <a:pt x="23734" y="0"/>
                  </a:lnTo>
                  <a:close/>
                </a:path>
              </a:pathLst>
            </a:custGeom>
            <a:solidFill>
              <a:srgbClr val="000000"/>
            </a:solidFill>
          </p:spPr>
          <p:txBody>
            <a:bodyPr wrap="square" lIns="0" tIns="0" rIns="0" bIns="0" rtlCol="0"/>
            <a:lstStyle/>
            <a:p>
              <a:endParaRPr sz="2219"/>
            </a:p>
          </p:txBody>
        </p:sp>
        <p:sp>
          <p:nvSpPr>
            <p:cNvPr id="20" name="object 20"/>
            <p:cNvSpPr/>
            <p:nvPr/>
          </p:nvSpPr>
          <p:spPr>
            <a:xfrm>
              <a:off x="2736661" y="1945195"/>
              <a:ext cx="47625" cy="47625"/>
            </a:xfrm>
            <a:custGeom>
              <a:avLst/>
              <a:gdLst/>
              <a:ahLst/>
              <a:cxnLst/>
              <a:rect l="l" t="t" r="r" b="b"/>
              <a:pathLst>
                <a:path w="47625" h="47625">
                  <a:moveTo>
                    <a:pt x="0" y="23734"/>
                  </a:moveTo>
                  <a:lnTo>
                    <a:pt x="1870" y="14512"/>
                  </a:lnTo>
                  <a:lnTo>
                    <a:pt x="6966" y="6966"/>
                  </a:lnTo>
                  <a:lnTo>
                    <a:pt x="14512" y="1870"/>
                  </a:lnTo>
                  <a:lnTo>
                    <a:pt x="23734" y="0"/>
                  </a:lnTo>
                  <a:lnTo>
                    <a:pt x="32916" y="1870"/>
                  </a:lnTo>
                  <a:lnTo>
                    <a:pt x="40442" y="6966"/>
                  </a:lnTo>
                  <a:lnTo>
                    <a:pt x="45531" y="14512"/>
                  </a:lnTo>
                  <a:lnTo>
                    <a:pt x="47401" y="23734"/>
                  </a:lnTo>
                  <a:lnTo>
                    <a:pt x="45531" y="32916"/>
                  </a:lnTo>
                  <a:lnTo>
                    <a:pt x="40442" y="40442"/>
                  </a:lnTo>
                  <a:lnTo>
                    <a:pt x="32916"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21" name="object 21"/>
            <p:cNvSpPr/>
            <p:nvPr/>
          </p:nvSpPr>
          <p:spPr>
            <a:xfrm>
              <a:off x="1905103" y="1624652"/>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44" y="45531"/>
                  </a:lnTo>
                  <a:lnTo>
                    <a:pt x="40467" y="40442"/>
                  </a:lnTo>
                  <a:lnTo>
                    <a:pt x="45540" y="32916"/>
                  </a:lnTo>
                  <a:lnTo>
                    <a:pt x="47401" y="23734"/>
                  </a:lnTo>
                  <a:lnTo>
                    <a:pt x="45540" y="14512"/>
                  </a:lnTo>
                  <a:lnTo>
                    <a:pt x="40467" y="6966"/>
                  </a:lnTo>
                  <a:lnTo>
                    <a:pt x="32944" y="1870"/>
                  </a:lnTo>
                  <a:lnTo>
                    <a:pt x="23734" y="0"/>
                  </a:lnTo>
                  <a:close/>
                </a:path>
              </a:pathLst>
            </a:custGeom>
            <a:solidFill>
              <a:srgbClr val="000000"/>
            </a:solidFill>
          </p:spPr>
          <p:txBody>
            <a:bodyPr wrap="square" lIns="0" tIns="0" rIns="0" bIns="0" rtlCol="0"/>
            <a:lstStyle/>
            <a:p>
              <a:endParaRPr sz="2219"/>
            </a:p>
          </p:txBody>
        </p:sp>
        <p:sp>
          <p:nvSpPr>
            <p:cNvPr id="22" name="object 22"/>
            <p:cNvSpPr/>
            <p:nvPr/>
          </p:nvSpPr>
          <p:spPr>
            <a:xfrm>
              <a:off x="1905103" y="1624652"/>
              <a:ext cx="47625" cy="47625"/>
            </a:xfrm>
            <a:custGeom>
              <a:avLst/>
              <a:gdLst/>
              <a:ahLst/>
              <a:cxnLst/>
              <a:rect l="l" t="t" r="r" b="b"/>
              <a:pathLst>
                <a:path w="47625" h="47625">
                  <a:moveTo>
                    <a:pt x="0" y="23734"/>
                  </a:moveTo>
                  <a:lnTo>
                    <a:pt x="1870" y="14512"/>
                  </a:lnTo>
                  <a:lnTo>
                    <a:pt x="6966" y="6966"/>
                  </a:lnTo>
                  <a:lnTo>
                    <a:pt x="14512" y="1870"/>
                  </a:lnTo>
                  <a:lnTo>
                    <a:pt x="23734" y="0"/>
                  </a:lnTo>
                  <a:lnTo>
                    <a:pt x="32944" y="1870"/>
                  </a:lnTo>
                  <a:lnTo>
                    <a:pt x="40467" y="6966"/>
                  </a:lnTo>
                  <a:lnTo>
                    <a:pt x="45540" y="14512"/>
                  </a:lnTo>
                  <a:lnTo>
                    <a:pt x="47401" y="23734"/>
                  </a:lnTo>
                  <a:lnTo>
                    <a:pt x="45540" y="32916"/>
                  </a:lnTo>
                  <a:lnTo>
                    <a:pt x="40467" y="40442"/>
                  </a:lnTo>
                  <a:lnTo>
                    <a:pt x="32944"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23" name="object 23"/>
            <p:cNvSpPr/>
            <p:nvPr/>
          </p:nvSpPr>
          <p:spPr>
            <a:xfrm>
              <a:off x="1097279" y="1632719"/>
              <a:ext cx="1663700" cy="336550"/>
            </a:xfrm>
            <a:custGeom>
              <a:avLst/>
              <a:gdLst/>
              <a:ahLst/>
              <a:cxnLst/>
              <a:rect l="l" t="t" r="r" b="b"/>
              <a:pathLst>
                <a:path w="1663700" h="336550">
                  <a:moveTo>
                    <a:pt x="0" y="7933"/>
                  </a:moveTo>
                  <a:lnTo>
                    <a:pt x="277208" y="4666"/>
                  </a:lnTo>
                  <a:lnTo>
                    <a:pt x="554349" y="0"/>
                  </a:lnTo>
                  <a:lnTo>
                    <a:pt x="831558" y="15667"/>
                  </a:lnTo>
                  <a:lnTo>
                    <a:pt x="1108766" y="107936"/>
                  </a:lnTo>
                  <a:lnTo>
                    <a:pt x="1385907" y="242807"/>
                  </a:lnTo>
                  <a:lnTo>
                    <a:pt x="1663116" y="336210"/>
                  </a:lnTo>
                </a:path>
              </a:pathLst>
            </a:custGeom>
            <a:ln w="19933">
              <a:solidFill>
                <a:srgbClr val="000000"/>
              </a:solidFill>
            </a:ln>
          </p:spPr>
          <p:txBody>
            <a:bodyPr wrap="square" lIns="0" tIns="0" rIns="0" bIns="0" rtlCol="0"/>
            <a:lstStyle/>
            <a:p>
              <a:endParaRPr sz="2219"/>
            </a:p>
          </p:txBody>
        </p:sp>
        <p:sp>
          <p:nvSpPr>
            <p:cNvPr id="24" name="object 24"/>
            <p:cNvSpPr/>
            <p:nvPr/>
          </p:nvSpPr>
          <p:spPr>
            <a:xfrm>
              <a:off x="1097279" y="1609852"/>
              <a:ext cx="1663700" cy="594995"/>
            </a:xfrm>
            <a:custGeom>
              <a:avLst/>
              <a:gdLst/>
              <a:ahLst/>
              <a:cxnLst/>
              <a:rect l="l" t="t" r="r" b="b"/>
              <a:pathLst>
                <a:path w="1663700" h="594994">
                  <a:moveTo>
                    <a:pt x="831558" y="38534"/>
                  </a:moveTo>
                  <a:lnTo>
                    <a:pt x="1108766" y="201339"/>
                  </a:lnTo>
                  <a:lnTo>
                    <a:pt x="1385907" y="395478"/>
                  </a:lnTo>
                  <a:lnTo>
                    <a:pt x="1663116" y="594484"/>
                  </a:lnTo>
                  <a:lnTo>
                    <a:pt x="1663116" y="135937"/>
                  </a:lnTo>
                  <a:lnTo>
                    <a:pt x="1385907" y="135937"/>
                  </a:lnTo>
                  <a:lnTo>
                    <a:pt x="1108766" y="60268"/>
                  </a:lnTo>
                  <a:lnTo>
                    <a:pt x="831558" y="38534"/>
                  </a:lnTo>
                  <a:close/>
                </a:path>
                <a:path w="1663700" h="594994">
                  <a:moveTo>
                    <a:pt x="1663116" y="123603"/>
                  </a:moveTo>
                  <a:lnTo>
                    <a:pt x="1385907" y="135937"/>
                  </a:lnTo>
                  <a:lnTo>
                    <a:pt x="1663116" y="135937"/>
                  </a:lnTo>
                  <a:lnTo>
                    <a:pt x="1663116" y="123603"/>
                  </a:lnTo>
                  <a:close/>
                </a:path>
                <a:path w="1663700" h="594994">
                  <a:moveTo>
                    <a:pt x="0" y="2933"/>
                  </a:moveTo>
                  <a:lnTo>
                    <a:pt x="0" y="58735"/>
                  </a:lnTo>
                  <a:lnTo>
                    <a:pt x="831558" y="38534"/>
                  </a:lnTo>
                  <a:lnTo>
                    <a:pt x="582166" y="3866"/>
                  </a:lnTo>
                  <a:lnTo>
                    <a:pt x="277208" y="3866"/>
                  </a:lnTo>
                  <a:lnTo>
                    <a:pt x="0" y="2933"/>
                  </a:lnTo>
                  <a:close/>
                </a:path>
                <a:path w="1663700" h="594994">
                  <a:moveTo>
                    <a:pt x="554349" y="0"/>
                  </a:moveTo>
                  <a:lnTo>
                    <a:pt x="277208" y="3866"/>
                  </a:lnTo>
                  <a:lnTo>
                    <a:pt x="582166" y="3866"/>
                  </a:lnTo>
                  <a:lnTo>
                    <a:pt x="554349" y="0"/>
                  </a:lnTo>
                  <a:close/>
                </a:path>
              </a:pathLst>
            </a:custGeom>
            <a:solidFill>
              <a:srgbClr val="CCCCCC">
                <a:alpha val="50199"/>
              </a:srgbClr>
            </a:solidFill>
          </p:spPr>
          <p:txBody>
            <a:bodyPr wrap="square" lIns="0" tIns="0" rIns="0" bIns="0" rtlCol="0"/>
            <a:lstStyle/>
            <a:p>
              <a:endParaRPr sz="2219"/>
            </a:p>
          </p:txBody>
        </p:sp>
        <p:sp>
          <p:nvSpPr>
            <p:cNvPr id="25" name="object 25"/>
            <p:cNvSpPr/>
            <p:nvPr/>
          </p:nvSpPr>
          <p:spPr>
            <a:xfrm>
              <a:off x="1014143" y="1648386"/>
              <a:ext cx="1829435" cy="0"/>
            </a:xfrm>
            <a:custGeom>
              <a:avLst/>
              <a:gdLst/>
              <a:ahLst/>
              <a:cxnLst/>
              <a:rect l="l" t="t" r="r" b="b"/>
              <a:pathLst>
                <a:path w="1829435">
                  <a:moveTo>
                    <a:pt x="0" y="0"/>
                  </a:moveTo>
                  <a:lnTo>
                    <a:pt x="1829387" y="0"/>
                  </a:lnTo>
                </a:path>
              </a:pathLst>
            </a:custGeom>
            <a:ln w="7133">
              <a:solidFill>
                <a:srgbClr val="FF0000"/>
              </a:solidFill>
            </a:ln>
          </p:spPr>
          <p:txBody>
            <a:bodyPr wrap="square" lIns="0" tIns="0" rIns="0" bIns="0" rtlCol="0"/>
            <a:lstStyle/>
            <a:p>
              <a:endParaRPr sz="2219"/>
            </a:p>
          </p:txBody>
        </p:sp>
        <p:sp>
          <p:nvSpPr>
            <p:cNvPr id="26" name="object 26"/>
            <p:cNvSpPr/>
            <p:nvPr/>
          </p:nvSpPr>
          <p:spPr>
            <a:xfrm>
              <a:off x="1928837" y="921898"/>
              <a:ext cx="0" cy="1453515"/>
            </a:xfrm>
            <a:custGeom>
              <a:avLst/>
              <a:gdLst/>
              <a:ahLst/>
              <a:cxnLst/>
              <a:rect l="l" t="t" r="r" b="b"/>
              <a:pathLst>
                <a:path h="1453514">
                  <a:moveTo>
                    <a:pt x="0" y="1452909"/>
                  </a:moveTo>
                  <a:lnTo>
                    <a:pt x="0" y="0"/>
                  </a:lnTo>
                </a:path>
              </a:pathLst>
            </a:custGeom>
            <a:ln w="15667">
              <a:solidFill>
                <a:srgbClr val="000000"/>
              </a:solidFill>
              <a:prstDash val="dash"/>
            </a:ln>
          </p:spPr>
          <p:txBody>
            <a:bodyPr wrap="square" lIns="0" tIns="0" rIns="0" bIns="0" rtlCol="0"/>
            <a:lstStyle/>
            <a:p>
              <a:endParaRPr sz="2219"/>
            </a:p>
          </p:txBody>
        </p:sp>
        <p:sp>
          <p:nvSpPr>
            <p:cNvPr id="27" name="object 27"/>
            <p:cNvSpPr/>
            <p:nvPr/>
          </p:nvSpPr>
          <p:spPr>
            <a:xfrm>
              <a:off x="1014143" y="921898"/>
              <a:ext cx="0" cy="1453515"/>
            </a:xfrm>
            <a:custGeom>
              <a:avLst/>
              <a:gdLst/>
              <a:ahLst/>
              <a:cxnLst/>
              <a:rect l="l" t="t" r="r" b="b"/>
              <a:pathLst>
                <a:path h="1453514">
                  <a:moveTo>
                    <a:pt x="0" y="1452909"/>
                  </a:moveTo>
                  <a:lnTo>
                    <a:pt x="0" y="0"/>
                  </a:lnTo>
                </a:path>
              </a:pathLst>
            </a:custGeom>
            <a:ln w="7133">
              <a:solidFill>
                <a:srgbClr val="000000"/>
              </a:solidFill>
            </a:ln>
          </p:spPr>
          <p:txBody>
            <a:bodyPr wrap="square" lIns="0" tIns="0" rIns="0" bIns="0" rtlCol="0"/>
            <a:lstStyle/>
            <a:p>
              <a:endParaRPr sz="2219"/>
            </a:p>
          </p:txBody>
        </p:sp>
        <p:sp>
          <p:nvSpPr>
            <p:cNvPr id="28" name="object 28"/>
            <p:cNvSpPr/>
            <p:nvPr/>
          </p:nvSpPr>
          <p:spPr>
            <a:xfrm>
              <a:off x="995876" y="987967"/>
              <a:ext cx="18415" cy="1320800"/>
            </a:xfrm>
            <a:custGeom>
              <a:avLst/>
              <a:gdLst/>
              <a:ahLst/>
              <a:cxnLst/>
              <a:rect l="l" t="t" r="r" b="b"/>
              <a:pathLst>
                <a:path w="18415" h="1320800">
                  <a:moveTo>
                    <a:pt x="0" y="1320772"/>
                  </a:moveTo>
                  <a:lnTo>
                    <a:pt x="18267" y="1320772"/>
                  </a:lnTo>
                </a:path>
                <a:path w="18415" h="1320800">
                  <a:moveTo>
                    <a:pt x="0" y="990562"/>
                  </a:moveTo>
                  <a:lnTo>
                    <a:pt x="18267" y="990562"/>
                  </a:lnTo>
                </a:path>
                <a:path w="18415" h="1320800">
                  <a:moveTo>
                    <a:pt x="0" y="660419"/>
                  </a:moveTo>
                  <a:lnTo>
                    <a:pt x="18267" y="660419"/>
                  </a:lnTo>
                </a:path>
                <a:path w="18415" h="1320800">
                  <a:moveTo>
                    <a:pt x="0" y="330209"/>
                  </a:moveTo>
                  <a:lnTo>
                    <a:pt x="18267" y="330209"/>
                  </a:lnTo>
                </a:path>
                <a:path w="18415" h="1320800">
                  <a:moveTo>
                    <a:pt x="0" y="0"/>
                  </a:moveTo>
                  <a:lnTo>
                    <a:pt x="18267" y="0"/>
                  </a:lnTo>
                </a:path>
              </a:pathLst>
            </a:custGeom>
            <a:ln w="7133">
              <a:solidFill>
                <a:srgbClr val="333333"/>
              </a:solidFill>
            </a:ln>
          </p:spPr>
          <p:txBody>
            <a:bodyPr wrap="square" lIns="0" tIns="0" rIns="0" bIns="0" rtlCol="0"/>
            <a:lstStyle/>
            <a:p>
              <a:endParaRPr sz="2219"/>
            </a:p>
          </p:txBody>
        </p:sp>
        <p:sp>
          <p:nvSpPr>
            <p:cNvPr id="29" name="object 29"/>
            <p:cNvSpPr/>
            <p:nvPr/>
          </p:nvSpPr>
          <p:spPr>
            <a:xfrm>
              <a:off x="1014143" y="2374808"/>
              <a:ext cx="1829435" cy="0"/>
            </a:xfrm>
            <a:custGeom>
              <a:avLst/>
              <a:gdLst/>
              <a:ahLst/>
              <a:cxnLst/>
              <a:rect l="l" t="t" r="r" b="b"/>
              <a:pathLst>
                <a:path w="1829435">
                  <a:moveTo>
                    <a:pt x="0" y="0"/>
                  </a:moveTo>
                  <a:lnTo>
                    <a:pt x="1829387" y="0"/>
                  </a:lnTo>
                </a:path>
              </a:pathLst>
            </a:custGeom>
            <a:ln w="7133">
              <a:solidFill>
                <a:srgbClr val="000000"/>
              </a:solidFill>
            </a:ln>
          </p:spPr>
          <p:txBody>
            <a:bodyPr wrap="square" lIns="0" tIns="0" rIns="0" bIns="0" rtlCol="0"/>
            <a:lstStyle/>
            <a:p>
              <a:endParaRPr sz="2219"/>
            </a:p>
          </p:txBody>
        </p:sp>
        <p:sp>
          <p:nvSpPr>
            <p:cNvPr id="30" name="object 30"/>
            <p:cNvSpPr/>
            <p:nvPr/>
          </p:nvSpPr>
          <p:spPr>
            <a:xfrm>
              <a:off x="1097279" y="2374808"/>
              <a:ext cx="1663700" cy="18415"/>
            </a:xfrm>
            <a:custGeom>
              <a:avLst/>
              <a:gdLst/>
              <a:ahLst/>
              <a:cxnLst/>
              <a:rect l="l" t="t" r="r" b="b"/>
              <a:pathLst>
                <a:path w="1663700" h="18414">
                  <a:moveTo>
                    <a:pt x="0" y="18267"/>
                  </a:moveTo>
                  <a:lnTo>
                    <a:pt x="0" y="0"/>
                  </a:lnTo>
                </a:path>
                <a:path w="1663700" h="18414">
                  <a:moveTo>
                    <a:pt x="554349" y="18267"/>
                  </a:moveTo>
                  <a:lnTo>
                    <a:pt x="554349" y="0"/>
                  </a:lnTo>
                </a:path>
                <a:path w="1663700" h="18414">
                  <a:moveTo>
                    <a:pt x="1108766" y="18267"/>
                  </a:moveTo>
                  <a:lnTo>
                    <a:pt x="1108766" y="0"/>
                  </a:lnTo>
                </a:path>
                <a:path w="1663700" h="18414">
                  <a:moveTo>
                    <a:pt x="1663116" y="18267"/>
                  </a:moveTo>
                  <a:lnTo>
                    <a:pt x="1663116" y="0"/>
                  </a:lnTo>
                </a:path>
              </a:pathLst>
            </a:custGeom>
            <a:ln w="7133">
              <a:solidFill>
                <a:srgbClr val="333333"/>
              </a:solidFill>
            </a:ln>
          </p:spPr>
          <p:txBody>
            <a:bodyPr wrap="square" lIns="0" tIns="0" rIns="0" bIns="0" rtlCol="0"/>
            <a:lstStyle/>
            <a:p>
              <a:endParaRPr sz="2219"/>
            </a:p>
          </p:txBody>
        </p:sp>
      </p:grpSp>
      <p:sp>
        <p:nvSpPr>
          <p:cNvPr id="31" name="object 31"/>
          <p:cNvSpPr txBox="1"/>
          <p:nvPr/>
        </p:nvSpPr>
        <p:spPr>
          <a:xfrm>
            <a:off x="1368889" y="3544722"/>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32" name="object 32"/>
          <p:cNvSpPr txBox="1"/>
          <p:nvPr/>
        </p:nvSpPr>
        <p:spPr>
          <a:xfrm>
            <a:off x="1368889" y="3021297"/>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−2</a:t>
            </a:r>
            <a:endParaRPr sz="1110"/>
          </a:p>
        </p:txBody>
      </p:sp>
      <p:sp>
        <p:nvSpPr>
          <p:cNvPr id="33" name="object 33"/>
          <p:cNvSpPr txBox="1"/>
          <p:nvPr/>
        </p:nvSpPr>
        <p:spPr>
          <a:xfrm>
            <a:off x="1455228" y="2497872"/>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0</a:t>
            </a:r>
            <a:endParaRPr sz="1110"/>
          </a:p>
        </p:txBody>
      </p:sp>
      <p:sp>
        <p:nvSpPr>
          <p:cNvPr id="34" name="object 34"/>
          <p:cNvSpPr txBox="1"/>
          <p:nvPr/>
        </p:nvSpPr>
        <p:spPr>
          <a:xfrm>
            <a:off x="1455228" y="1974447"/>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35" name="object 35"/>
          <p:cNvSpPr txBox="1"/>
          <p:nvPr/>
        </p:nvSpPr>
        <p:spPr>
          <a:xfrm>
            <a:off x="1455228" y="1451024"/>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4</a:t>
            </a:r>
            <a:endParaRPr sz="1110"/>
          </a:p>
        </p:txBody>
      </p:sp>
      <p:sp>
        <p:nvSpPr>
          <p:cNvPr id="36" name="object 36"/>
          <p:cNvSpPr txBox="1"/>
          <p:nvPr/>
        </p:nvSpPr>
        <p:spPr>
          <a:xfrm>
            <a:off x="1637100" y="3754599"/>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37" name="object 37"/>
          <p:cNvSpPr txBox="1"/>
          <p:nvPr/>
        </p:nvSpPr>
        <p:spPr>
          <a:xfrm>
            <a:off x="4316573" y="3754599"/>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38" name="object 38"/>
          <p:cNvSpPr txBox="1"/>
          <p:nvPr/>
        </p:nvSpPr>
        <p:spPr>
          <a:xfrm>
            <a:off x="2473016" y="3754599"/>
            <a:ext cx="1173644" cy="386515"/>
          </a:xfrm>
          <a:prstGeom prst="rect">
            <a:avLst/>
          </a:prstGeom>
        </p:spPr>
        <p:txBody>
          <a:bodyPr vert="horz" wrap="square" lIns="0" tIns="27177" rIns="0" bIns="0" rtlCol="0">
            <a:spAutoFit/>
          </a:bodyPr>
          <a:lstStyle/>
          <a:p>
            <a:pPr marL="62405">
              <a:lnSpc>
                <a:spcPts val="1308"/>
              </a:lnSpc>
              <a:spcBef>
                <a:spcPts val="214"/>
              </a:spcBef>
              <a:tabLst>
                <a:tab pos="984395" algn="l"/>
              </a:tabLst>
            </a:pPr>
            <a:r>
              <a:rPr sz="1110" spc="-40" dirty="0">
                <a:solidFill>
                  <a:srgbClr val="4D4D4D"/>
                </a:solidFill>
              </a:rPr>
              <a:t>−2</a:t>
            </a:r>
            <a:r>
              <a:rPr sz="1110" dirty="0">
                <a:solidFill>
                  <a:srgbClr val="4D4D4D"/>
                </a:solidFill>
              </a:rPr>
              <a:t>	</a:t>
            </a:r>
            <a:r>
              <a:rPr sz="1110" spc="-79" dirty="0">
                <a:solidFill>
                  <a:srgbClr val="4D4D4D"/>
                </a:solidFill>
              </a:rPr>
              <a:t>0</a:t>
            </a:r>
            <a:endParaRPr sz="1110"/>
          </a:p>
          <a:p>
            <a:pPr marL="20131">
              <a:lnSpc>
                <a:spcPts val="1496"/>
              </a:lnSpc>
            </a:pPr>
            <a:r>
              <a:rPr sz="1268" b="1" dirty="0"/>
              <a:t>Year</a:t>
            </a:r>
            <a:r>
              <a:rPr sz="1268" b="1" spc="79" dirty="0"/>
              <a:t> </a:t>
            </a:r>
            <a:r>
              <a:rPr sz="1268" b="1" dirty="0"/>
              <a:t>Since</a:t>
            </a:r>
            <a:r>
              <a:rPr sz="1268" b="1" spc="87" dirty="0"/>
              <a:t> </a:t>
            </a:r>
            <a:r>
              <a:rPr sz="1268" b="1" spc="-40" dirty="0"/>
              <a:t>SC</a:t>
            </a:r>
            <a:endParaRPr sz="1268"/>
          </a:p>
        </p:txBody>
      </p:sp>
      <p:sp>
        <p:nvSpPr>
          <p:cNvPr id="39" name="object 39"/>
          <p:cNvSpPr txBox="1"/>
          <p:nvPr/>
        </p:nvSpPr>
        <p:spPr>
          <a:xfrm>
            <a:off x="1149667" y="1820488"/>
            <a:ext cx="195118" cy="1585325"/>
          </a:xfrm>
          <a:prstGeom prst="rect">
            <a:avLst/>
          </a:prstGeom>
        </p:spPr>
        <p:txBody>
          <a:bodyPr vert="vert270" wrap="square" lIns="0" tIns="12079" rIns="0" bIns="0" rtlCol="0">
            <a:spAutoFit/>
          </a:bodyPr>
          <a:lstStyle/>
          <a:p>
            <a:pPr marL="20131">
              <a:spcBef>
                <a:spcPts val="95"/>
              </a:spcBef>
            </a:pPr>
            <a:r>
              <a:rPr sz="1268" b="1" dirty="0"/>
              <a:t>workers</a:t>
            </a:r>
            <a:r>
              <a:rPr sz="1268" b="1" spc="95" dirty="0"/>
              <a:t> </a:t>
            </a:r>
            <a:r>
              <a:rPr sz="1268" b="1" dirty="0"/>
              <a:t>per</a:t>
            </a:r>
            <a:r>
              <a:rPr sz="1268" b="1" spc="103" dirty="0"/>
              <a:t> </a:t>
            </a:r>
            <a:r>
              <a:rPr sz="1268" b="1" dirty="0"/>
              <a:t>1k</a:t>
            </a:r>
            <a:r>
              <a:rPr sz="1268" b="1" spc="103" dirty="0"/>
              <a:t> </a:t>
            </a:r>
            <a:r>
              <a:rPr sz="1268" b="1" spc="-40" dirty="0"/>
              <a:t>pop</a:t>
            </a:r>
            <a:endParaRPr sz="1268"/>
          </a:p>
        </p:txBody>
      </p:sp>
      <p:sp>
        <p:nvSpPr>
          <p:cNvPr id="40" name="object 40"/>
          <p:cNvSpPr txBox="1"/>
          <p:nvPr/>
        </p:nvSpPr>
        <p:spPr>
          <a:xfrm>
            <a:off x="1589651" y="1138322"/>
            <a:ext cx="1733289" cy="263225"/>
          </a:xfrm>
          <a:prstGeom prst="rect">
            <a:avLst/>
          </a:prstGeom>
        </p:spPr>
        <p:txBody>
          <a:bodyPr vert="horz" wrap="square" lIns="0" tIns="19125" rIns="0" bIns="0" rtlCol="0">
            <a:spAutoFit/>
          </a:bodyPr>
          <a:lstStyle/>
          <a:p>
            <a:pPr marL="20131">
              <a:spcBef>
                <a:spcPts val="151"/>
              </a:spcBef>
            </a:pPr>
            <a:r>
              <a:rPr sz="1585" b="1" dirty="0"/>
              <a:t>LEFB,</a:t>
            </a:r>
            <a:r>
              <a:rPr sz="1585" b="1" spc="-55" dirty="0"/>
              <a:t> </a:t>
            </a:r>
            <a:r>
              <a:rPr sz="1585" b="1" dirty="0"/>
              <a:t>Lower</a:t>
            </a:r>
            <a:r>
              <a:rPr sz="1585" b="1" spc="-55" dirty="0"/>
              <a:t> </a:t>
            </a:r>
            <a:r>
              <a:rPr sz="1585" b="1" spc="-16" dirty="0"/>
              <a:t>Skill</a:t>
            </a:r>
            <a:endParaRPr sz="1585"/>
          </a:p>
        </p:txBody>
      </p:sp>
      <p:grpSp>
        <p:nvGrpSpPr>
          <p:cNvPr id="41" name="object 41"/>
          <p:cNvGrpSpPr/>
          <p:nvPr/>
        </p:nvGrpSpPr>
        <p:grpSpPr>
          <a:xfrm>
            <a:off x="5004803" y="1461326"/>
            <a:ext cx="2929077" cy="2332190"/>
            <a:chOff x="3155940" y="921898"/>
            <a:chExt cx="1847850" cy="1471295"/>
          </a:xfrm>
        </p:grpSpPr>
        <p:sp>
          <p:nvSpPr>
            <p:cNvPr id="42" name="object 42"/>
            <p:cNvSpPr/>
            <p:nvPr/>
          </p:nvSpPr>
          <p:spPr>
            <a:xfrm>
              <a:off x="3174207" y="921898"/>
              <a:ext cx="1829435" cy="1453515"/>
            </a:xfrm>
            <a:custGeom>
              <a:avLst/>
              <a:gdLst/>
              <a:ahLst/>
              <a:cxnLst/>
              <a:rect l="l" t="t" r="r" b="b"/>
              <a:pathLst>
                <a:path w="1829435" h="1453514">
                  <a:moveTo>
                    <a:pt x="0" y="1386841"/>
                  </a:moveTo>
                  <a:lnTo>
                    <a:pt x="1829387" y="1386841"/>
                  </a:lnTo>
                </a:path>
                <a:path w="1829435" h="1453514">
                  <a:moveTo>
                    <a:pt x="0" y="1056631"/>
                  </a:moveTo>
                  <a:lnTo>
                    <a:pt x="1829387" y="1056631"/>
                  </a:lnTo>
                </a:path>
                <a:path w="1829435" h="1453514">
                  <a:moveTo>
                    <a:pt x="0" y="726488"/>
                  </a:moveTo>
                  <a:lnTo>
                    <a:pt x="1829387" y="726488"/>
                  </a:lnTo>
                </a:path>
                <a:path w="1829435" h="1453514">
                  <a:moveTo>
                    <a:pt x="0" y="396278"/>
                  </a:moveTo>
                  <a:lnTo>
                    <a:pt x="1829387" y="396278"/>
                  </a:lnTo>
                </a:path>
                <a:path w="1829435" h="1453514">
                  <a:moveTo>
                    <a:pt x="0" y="66068"/>
                  </a:moveTo>
                  <a:lnTo>
                    <a:pt x="1829387" y="66068"/>
                  </a:lnTo>
                </a:path>
                <a:path w="1829435" h="1453514">
                  <a:moveTo>
                    <a:pt x="83135" y="1452909"/>
                  </a:moveTo>
                  <a:lnTo>
                    <a:pt x="83135" y="0"/>
                  </a:lnTo>
                </a:path>
                <a:path w="1829435" h="1453514">
                  <a:moveTo>
                    <a:pt x="637485" y="1452909"/>
                  </a:moveTo>
                  <a:lnTo>
                    <a:pt x="637485" y="0"/>
                  </a:lnTo>
                </a:path>
                <a:path w="1829435" h="1453514">
                  <a:moveTo>
                    <a:pt x="1191902" y="1452909"/>
                  </a:moveTo>
                  <a:lnTo>
                    <a:pt x="1191902" y="0"/>
                  </a:lnTo>
                </a:path>
                <a:path w="1829435" h="1453514">
                  <a:moveTo>
                    <a:pt x="1746252" y="1452909"/>
                  </a:moveTo>
                  <a:lnTo>
                    <a:pt x="1746252" y="0"/>
                  </a:lnTo>
                </a:path>
              </a:pathLst>
            </a:custGeom>
            <a:ln w="7133">
              <a:solidFill>
                <a:srgbClr val="CCCCCC"/>
              </a:solidFill>
              <a:prstDash val="dot"/>
            </a:ln>
          </p:spPr>
          <p:txBody>
            <a:bodyPr wrap="square" lIns="0" tIns="0" rIns="0" bIns="0" rtlCol="0"/>
            <a:lstStyle/>
            <a:p>
              <a:endParaRPr sz="2219"/>
            </a:p>
          </p:txBody>
        </p:sp>
        <p:sp>
          <p:nvSpPr>
            <p:cNvPr id="43" name="object 43"/>
            <p:cNvSpPr/>
            <p:nvPr/>
          </p:nvSpPr>
          <p:spPr>
            <a:xfrm>
              <a:off x="3233675" y="1626919"/>
              <a:ext cx="47625" cy="47625"/>
            </a:xfrm>
            <a:custGeom>
              <a:avLst/>
              <a:gdLst/>
              <a:ahLst/>
              <a:cxnLst/>
              <a:rect l="l" t="t" r="r" b="b"/>
              <a:pathLst>
                <a:path w="47625" h="47625">
                  <a:moveTo>
                    <a:pt x="23667" y="0"/>
                  </a:moveTo>
                  <a:lnTo>
                    <a:pt x="14484" y="1869"/>
                  </a:lnTo>
                  <a:lnTo>
                    <a:pt x="6958" y="6958"/>
                  </a:lnTo>
                  <a:lnTo>
                    <a:pt x="1869" y="14484"/>
                  </a:lnTo>
                  <a:lnTo>
                    <a:pt x="0" y="23667"/>
                  </a:lnTo>
                  <a:lnTo>
                    <a:pt x="1869" y="32888"/>
                  </a:lnTo>
                  <a:lnTo>
                    <a:pt x="6958" y="40434"/>
                  </a:lnTo>
                  <a:lnTo>
                    <a:pt x="14484" y="45530"/>
                  </a:lnTo>
                  <a:lnTo>
                    <a:pt x="23667" y="47401"/>
                  </a:lnTo>
                  <a:lnTo>
                    <a:pt x="32888" y="45530"/>
                  </a:lnTo>
                  <a:lnTo>
                    <a:pt x="40434" y="40434"/>
                  </a:lnTo>
                  <a:lnTo>
                    <a:pt x="45530" y="32888"/>
                  </a:lnTo>
                  <a:lnTo>
                    <a:pt x="47401" y="23667"/>
                  </a:lnTo>
                  <a:lnTo>
                    <a:pt x="45530" y="14484"/>
                  </a:lnTo>
                  <a:lnTo>
                    <a:pt x="40434" y="6958"/>
                  </a:lnTo>
                  <a:lnTo>
                    <a:pt x="32888" y="1869"/>
                  </a:lnTo>
                  <a:lnTo>
                    <a:pt x="23667" y="0"/>
                  </a:lnTo>
                  <a:close/>
                </a:path>
              </a:pathLst>
            </a:custGeom>
            <a:solidFill>
              <a:srgbClr val="000000"/>
            </a:solidFill>
          </p:spPr>
          <p:txBody>
            <a:bodyPr wrap="square" lIns="0" tIns="0" rIns="0" bIns="0" rtlCol="0"/>
            <a:lstStyle/>
            <a:p>
              <a:endParaRPr sz="2219"/>
            </a:p>
          </p:txBody>
        </p:sp>
        <p:sp>
          <p:nvSpPr>
            <p:cNvPr id="44" name="object 44"/>
            <p:cNvSpPr/>
            <p:nvPr/>
          </p:nvSpPr>
          <p:spPr>
            <a:xfrm>
              <a:off x="3233675" y="1626919"/>
              <a:ext cx="47625" cy="47625"/>
            </a:xfrm>
            <a:custGeom>
              <a:avLst/>
              <a:gdLst/>
              <a:ahLst/>
              <a:cxnLst/>
              <a:rect l="l" t="t" r="r" b="b"/>
              <a:pathLst>
                <a:path w="47625" h="47625">
                  <a:moveTo>
                    <a:pt x="0" y="23667"/>
                  </a:moveTo>
                  <a:lnTo>
                    <a:pt x="1869" y="14484"/>
                  </a:lnTo>
                  <a:lnTo>
                    <a:pt x="6958" y="6958"/>
                  </a:lnTo>
                  <a:lnTo>
                    <a:pt x="14484" y="1869"/>
                  </a:lnTo>
                  <a:lnTo>
                    <a:pt x="23667" y="0"/>
                  </a:lnTo>
                  <a:lnTo>
                    <a:pt x="32888" y="1869"/>
                  </a:lnTo>
                  <a:lnTo>
                    <a:pt x="40434" y="6958"/>
                  </a:lnTo>
                  <a:lnTo>
                    <a:pt x="45530" y="14484"/>
                  </a:lnTo>
                  <a:lnTo>
                    <a:pt x="47401" y="23667"/>
                  </a:lnTo>
                  <a:lnTo>
                    <a:pt x="45530" y="32888"/>
                  </a:lnTo>
                  <a:lnTo>
                    <a:pt x="40434" y="40434"/>
                  </a:lnTo>
                  <a:lnTo>
                    <a:pt x="32888" y="45530"/>
                  </a:lnTo>
                  <a:lnTo>
                    <a:pt x="23667" y="47401"/>
                  </a:lnTo>
                  <a:lnTo>
                    <a:pt x="14484" y="45530"/>
                  </a:lnTo>
                  <a:lnTo>
                    <a:pt x="6958" y="40434"/>
                  </a:lnTo>
                  <a:lnTo>
                    <a:pt x="1869" y="32888"/>
                  </a:lnTo>
                  <a:lnTo>
                    <a:pt x="0" y="23667"/>
                  </a:lnTo>
                </a:path>
              </a:pathLst>
            </a:custGeom>
            <a:ln w="4733">
              <a:solidFill>
                <a:srgbClr val="000000"/>
              </a:solidFill>
            </a:ln>
          </p:spPr>
          <p:txBody>
            <a:bodyPr wrap="square" lIns="0" tIns="0" rIns="0" bIns="0" rtlCol="0"/>
            <a:lstStyle/>
            <a:p>
              <a:endParaRPr sz="2219"/>
            </a:p>
          </p:txBody>
        </p:sp>
        <p:sp>
          <p:nvSpPr>
            <p:cNvPr id="45" name="object 45"/>
            <p:cNvSpPr/>
            <p:nvPr/>
          </p:nvSpPr>
          <p:spPr>
            <a:xfrm>
              <a:off x="3510817" y="1610385"/>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16" y="45531"/>
                  </a:lnTo>
                  <a:lnTo>
                    <a:pt x="40442" y="40442"/>
                  </a:lnTo>
                  <a:lnTo>
                    <a:pt x="45531" y="32916"/>
                  </a:lnTo>
                  <a:lnTo>
                    <a:pt x="47401" y="23734"/>
                  </a:lnTo>
                  <a:lnTo>
                    <a:pt x="45531" y="14512"/>
                  </a:lnTo>
                  <a:lnTo>
                    <a:pt x="40442" y="6966"/>
                  </a:lnTo>
                  <a:lnTo>
                    <a:pt x="32916" y="1870"/>
                  </a:lnTo>
                  <a:lnTo>
                    <a:pt x="23734" y="0"/>
                  </a:lnTo>
                  <a:close/>
                </a:path>
              </a:pathLst>
            </a:custGeom>
            <a:solidFill>
              <a:srgbClr val="000000"/>
            </a:solidFill>
          </p:spPr>
          <p:txBody>
            <a:bodyPr wrap="square" lIns="0" tIns="0" rIns="0" bIns="0" rtlCol="0"/>
            <a:lstStyle/>
            <a:p>
              <a:endParaRPr sz="2219"/>
            </a:p>
          </p:txBody>
        </p:sp>
        <p:sp>
          <p:nvSpPr>
            <p:cNvPr id="46" name="object 46"/>
            <p:cNvSpPr/>
            <p:nvPr/>
          </p:nvSpPr>
          <p:spPr>
            <a:xfrm>
              <a:off x="3510817" y="1610385"/>
              <a:ext cx="47625" cy="47625"/>
            </a:xfrm>
            <a:custGeom>
              <a:avLst/>
              <a:gdLst/>
              <a:ahLst/>
              <a:cxnLst/>
              <a:rect l="l" t="t" r="r" b="b"/>
              <a:pathLst>
                <a:path w="47625" h="47625">
                  <a:moveTo>
                    <a:pt x="0" y="23734"/>
                  </a:moveTo>
                  <a:lnTo>
                    <a:pt x="1870" y="14512"/>
                  </a:lnTo>
                  <a:lnTo>
                    <a:pt x="6966" y="6966"/>
                  </a:lnTo>
                  <a:lnTo>
                    <a:pt x="14512" y="1870"/>
                  </a:lnTo>
                  <a:lnTo>
                    <a:pt x="23734" y="0"/>
                  </a:lnTo>
                  <a:lnTo>
                    <a:pt x="32916" y="1870"/>
                  </a:lnTo>
                  <a:lnTo>
                    <a:pt x="40442" y="6966"/>
                  </a:lnTo>
                  <a:lnTo>
                    <a:pt x="45531" y="14512"/>
                  </a:lnTo>
                  <a:lnTo>
                    <a:pt x="47401" y="23734"/>
                  </a:lnTo>
                  <a:lnTo>
                    <a:pt x="45531" y="32916"/>
                  </a:lnTo>
                  <a:lnTo>
                    <a:pt x="40442" y="40442"/>
                  </a:lnTo>
                  <a:lnTo>
                    <a:pt x="32916"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47" name="object 47"/>
            <p:cNvSpPr/>
            <p:nvPr/>
          </p:nvSpPr>
          <p:spPr>
            <a:xfrm>
              <a:off x="3788025" y="1651520"/>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48" name="object 48"/>
            <p:cNvSpPr/>
            <p:nvPr/>
          </p:nvSpPr>
          <p:spPr>
            <a:xfrm>
              <a:off x="3788025" y="1651520"/>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49" name="object 49"/>
            <p:cNvSpPr/>
            <p:nvPr/>
          </p:nvSpPr>
          <p:spPr>
            <a:xfrm>
              <a:off x="4342375" y="1604785"/>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16" y="45531"/>
                  </a:lnTo>
                  <a:lnTo>
                    <a:pt x="40442" y="40442"/>
                  </a:lnTo>
                  <a:lnTo>
                    <a:pt x="45531" y="32916"/>
                  </a:lnTo>
                  <a:lnTo>
                    <a:pt x="47401" y="23734"/>
                  </a:lnTo>
                  <a:lnTo>
                    <a:pt x="45531" y="14512"/>
                  </a:lnTo>
                  <a:lnTo>
                    <a:pt x="40442" y="6966"/>
                  </a:lnTo>
                  <a:lnTo>
                    <a:pt x="32916" y="1870"/>
                  </a:lnTo>
                  <a:lnTo>
                    <a:pt x="23734" y="0"/>
                  </a:lnTo>
                  <a:close/>
                </a:path>
              </a:pathLst>
            </a:custGeom>
            <a:solidFill>
              <a:srgbClr val="000000"/>
            </a:solidFill>
          </p:spPr>
          <p:txBody>
            <a:bodyPr wrap="square" lIns="0" tIns="0" rIns="0" bIns="0" rtlCol="0"/>
            <a:lstStyle/>
            <a:p>
              <a:endParaRPr sz="2219"/>
            </a:p>
          </p:txBody>
        </p:sp>
        <p:sp>
          <p:nvSpPr>
            <p:cNvPr id="50" name="object 50"/>
            <p:cNvSpPr/>
            <p:nvPr/>
          </p:nvSpPr>
          <p:spPr>
            <a:xfrm>
              <a:off x="4342375" y="1604785"/>
              <a:ext cx="47625" cy="47625"/>
            </a:xfrm>
            <a:custGeom>
              <a:avLst/>
              <a:gdLst/>
              <a:ahLst/>
              <a:cxnLst/>
              <a:rect l="l" t="t" r="r" b="b"/>
              <a:pathLst>
                <a:path w="47625" h="47625">
                  <a:moveTo>
                    <a:pt x="0" y="23734"/>
                  </a:moveTo>
                  <a:lnTo>
                    <a:pt x="1870" y="14512"/>
                  </a:lnTo>
                  <a:lnTo>
                    <a:pt x="6966" y="6966"/>
                  </a:lnTo>
                  <a:lnTo>
                    <a:pt x="14512" y="1870"/>
                  </a:lnTo>
                  <a:lnTo>
                    <a:pt x="23734" y="0"/>
                  </a:lnTo>
                  <a:lnTo>
                    <a:pt x="32916" y="1870"/>
                  </a:lnTo>
                  <a:lnTo>
                    <a:pt x="40442" y="6966"/>
                  </a:lnTo>
                  <a:lnTo>
                    <a:pt x="45531" y="14512"/>
                  </a:lnTo>
                  <a:lnTo>
                    <a:pt x="47401" y="23734"/>
                  </a:lnTo>
                  <a:lnTo>
                    <a:pt x="45531" y="32916"/>
                  </a:lnTo>
                  <a:lnTo>
                    <a:pt x="40442" y="40442"/>
                  </a:lnTo>
                  <a:lnTo>
                    <a:pt x="32916"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51" name="object 51"/>
            <p:cNvSpPr/>
            <p:nvPr/>
          </p:nvSpPr>
          <p:spPr>
            <a:xfrm>
              <a:off x="4619583" y="1481515"/>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52" name="object 52"/>
            <p:cNvSpPr/>
            <p:nvPr/>
          </p:nvSpPr>
          <p:spPr>
            <a:xfrm>
              <a:off x="4619583" y="1481515"/>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53" name="object 53"/>
            <p:cNvSpPr/>
            <p:nvPr/>
          </p:nvSpPr>
          <p:spPr>
            <a:xfrm>
              <a:off x="4896725" y="1445114"/>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54" name="object 54"/>
            <p:cNvSpPr/>
            <p:nvPr/>
          </p:nvSpPr>
          <p:spPr>
            <a:xfrm>
              <a:off x="4896725" y="1445114"/>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55" name="object 55"/>
            <p:cNvSpPr/>
            <p:nvPr/>
          </p:nvSpPr>
          <p:spPr>
            <a:xfrm>
              <a:off x="4065167" y="1624652"/>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44" y="45531"/>
                  </a:lnTo>
                  <a:lnTo>
                    <a:pt x="40467" y="40442"/>
                  </a:lnTo>
                  <a:lnTo>
                    <a:pt x="45540" y="32916"/>
                  </a:lnTo>
                  <a:lnTo>
                    <a:pt x="47401" y="23734"/>
                  </a:lnTo>
                  <a:lnTo>
                    <a:pt x="45540" y="14512"/>
                  </a:lnTo>
                  <a:lnTo>
                    <a:pt x="40467" y="6966"/>
                  </a:lnTo>
                  <a:lnTo>
                    <a:pt x="32944" y="1870"/>
                  </a:lnTo>
                  <a:lnTo>
                    <a:pt x="23734" y="0"/>
                  </a:lnTo>
                  <a:close/>
                </a:path>
              </a:pathLst>
            </a:custGeom>
            <a:solidFill>
              <a:srgbClr val="000000"/>
            </a:solidFill>
          </p:spPr>
          <p:txBody>
            <a:bodyPr wrap="square" lIns="0" tIns="0" rIns="0" bIns="0" rtlCol="0"/>
            <a:lstStyle/>
            <a:p>
              <a:endParaRPr sz="2219"/>
            </a:p>
          </p:txBody>
        </p:sp>
        <p:sp>
          <p:nvSpPr>
            <p:cNvPr id="56" name="object 56"/>
            <p:cNvSpPr/>
            <p:nvPr/>
          </p:nvSpPr>
          <p:spPr>
            <a:xfrm>
              <a:off x="4065167" y="1624652"/>
              <a:ext cx="47625" cy="47625"/>
            </a:xfrm>
            <a:custGeom>
              <a:avLst/>
              <a:gdLst/>
              <a:ahLst/>
              <a:cxnLst/>
              <a:rect l="l" t="t" r="r" b="b"/>
              <a:pathLst>
                <a:path w="47625" h="47625">
                  <a:moveTo>
                    <a:pt x="0" y="23734"/>
                  </a:moveTo>
                  <a:lnTo>
                    <a:pt x="1870" y="14512"/>
                  </a:lnTo>
                  <a:lnTo>
                    <a:pt x="6966" y="6966"/>
                  </a:lnTo>
                  <a:lnTo>
                    <a:pt x="14512" y="1870"/>
                  </a:lnTo>
                  <a:lnTo>
                    <a:pt x="23734" y="0"/>
                  </a:lnTo>
                  <a:lnTo>
                    <a:pt x="32944" y="1870"/>
                  </a:lnTo>
                  <a:lnTo>
                    <a:pt x="40467" y="6966"/>
                  </a:lnTo>
                  <a:lnTo>
                    <a:pt x="45540" y="14512"/>
                  </a:lnTo>
                  <a:lnTo>
                    <a:pt x="47401" y="23734"/>
                  </a:lnTo>
                  <a:lnTo>
                    <a:pt x="45540" y="32916"/>
                  </a:lnTo>
                  <a:lnTo>
                    <a:pt x="40467" y="40442"/>
                  </a:lnTo>
                  <a:lnTo>
                    <a:pt x="32944"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57" name="object 57"/>
            <p:cNvSpPr/>
            <p:nvPr/>
          </p:nvSpPr>
          <p:spPr>
            <a:xfrm>
              <a:off x="3257343" y="1468781"/>
              <a:ext cx="1663700" cy="207010"/>
            </a:xfrm>
            <a:custGeom>
              <a:avLst/>
              <a:gdLst/>
              <a:ahLst/>
              <a:cxnLst/>
              <a:rect l="l" t="t" r="r" b="b"/>
              <a:pathLst>
                <a:path w="1663700" h="207010">
                  <a:moveTo>
                    <a:pt x="0" y="181805"/>
                  </a:moveTo>
                  <a:lnTo>
                    <a:pt x="277208" y="165338"/>
                  </a:lnTo>
                  <a:lnTo>
                    <a:pt x="554349" y="206472"/>
                  </a:lnTo>
                  <a:lnTo>
                    <a:pt x="831558" y="179605"/>
                  </a:lnTo>
                  <a:lnTo>
                    <a:pt x="1108766" y="159738"/>
                  </a:lnTo>
                  <a:lnTo>
                    <a:pt x="1385907" y="36467"/>
                  </a:lnTo>
                  <a:lnTo>
                    <a:pt x="1663116" y="0"/>
                  </a:lnTo>
                </a:path>
              </a:pathLst>
            </a:custGeom>
            <a:ln w="19933">
              <a:solidFill>
                <a:srgbClr val="000000"/>
              </a:solidFill>
            </a:ln>
          </p:spPr>
          <p:txBody>
            <a:bodyPr wrap="square" lIns="0" tIns="0" rIns="0" bIns="0" rtlCol="0"/>
            <a:lstStyle/>
            <a:p>
              <a:endParaRPr sz="2219"/>
            </a:p>
          </p:txBody>
        </p:sp>
        <p:sp>
          <p:nvSpPr>
            <p:cNvPr id="58" name="object 58"/>
            <p:cNvSpPr/>
            <p:nvPr/>
          </p:nvSpPr>
          <p:spPr>
            <a:xfrm>
              <a:off x="3257343" y="1170439"/>
              <a:ext cx="1663700" cy="596900"/>
            </a:xfrm>
            <a:custGeom>
              <a:avLst/>
              <a:gdLst/>
              <a:ahLst/>
              <a:cxnLst/>
              <a:rect l="l" t="t" r="r" b="b"/>
              <a:pathLst>
                <a:path w="1663700" h="596900">
                  <a:moveTo>
                    <a:pt x="1663116" y="577483"/>
                  </a:moveTo>
                  <a:lnTo>
                    <a:pt x="1385907" y="577483"/>
                  </a:lnTo>
                  <a:lnTo>
                    <a:pt x="1663116" y="596684"/>
                  </a:lnTo>
                  <a:lnTo>
                    <a:pt x="1663116" y="577483"/>
                  </a:lnTo>
                  <a:close/>
                </a:path>
                <a:path w="1663700" h="596900">
                  <a:moveTo>
                    <a:pt x="1663116" y="0"/>
                  </a:moveTo>
                  <a:lnTo>
                    <a:pt x="1385907" y="92069"/>
                  </a:lnTo>
                  <a:lnTo>
                    <a:pt x="1108766" y="328409"/>
                  </a:lnTo>
                  <a:lnTo>
                    <a:pt x="831558" y="477947"/>
                  </a:lnTo>
                  <a:lnTo>
                    <a:pt x="1108766" y="587684"/>
                  </a:lnTo>
                  <a:lnTo>
                    <a:pt x="1385907" y="577483"/>
                  </a:lnTo>
                  <a:lnTo>
                    <a:pt x="1663116" y="577483"/>
                  </a:lnTo>
                  <a:lnTo>
                    <a:pt x="1663116" y="0"/>
                  </a:lnTo>
                  <a:close/>
                </a:path>
                <a:path w="1663700" h="596900">
                  <a:moveTo>
                    <a:pt x="708225" y="506215"/>
                  </a:moveTo>
                  <a:lnTo>
                    <a:pt x="277208" y="506215"/>
                  </a:lnTo>
                  <a:lnTo>
                    <a:pt x="554349" y="541482"/>
                  </a:lnTo>
                  <a:lnTo>
                    <a:pt x="708225" y="506215"/>
                  </a:lnTo>
                  <a:close/>
                </a:path>
                <a:path w="1663700" h="596900">
                  <a:moveTo>
                    <a:pt x="277208" y="421145"/>
                  </a:moveTo>
                  <a:lnTo>
                    <a:pt x="0" y="437413"/>
                  </a:lnTo>
                  <a:lnTo>
                    <a:pt x="0" y="522882"/>
                  </a:lnTo>
                  <a:lnTo>
                    <a:pt x="277208" y="506215"/>
                  </a:lnTo>
                  <a:lnTo>
                    <a:pt x="708225" y="506215"/>
                  </a:lnTo>
                  <a:lnTo>
                    <a:pt x="831558" y="477947"/>
                  </a:lnTo>
                  <a:lnTo>
                    <a:pt x="554349" y="468147"/>
                  </a:lnTo>
                  <a:lnTo>
                    <a:pt x="277208" y="421145"/>
                  </a:lnTo>
                  <a:close/>
                </a:path>
              </a:pathLst>
            </a:custGeom>
            <a:solidFill>
              <a:srgbClr val="CCCCCC">
                <a:alpha val="50199"/>
              </a:srgbClr>
            </a:solidFill>
          </p:spPr>
          <p:txBody>
            <a:bodyPr wrap="square" lIns="0" tIns="0" rIns="0" bIns="0" rtlCol="0"/>
            <a:lstStyle/>
            <a:p>
              <a:endParaRPr sz="2219"/>
            </a:p>
          </p:txBody>
        </p:sp>
        <p:sp>
          <p:nvSpPr>
            <p:cNvPr id="59" name="object 59"/>
            <p:cNvSpPr/>
            <p:nvPr/>
          </p:nvSpPr>
          <p:spPr>
            <a:xfrm>
              <a:off x="3174207" y="1648386"/>
              <a:ext cx="1829435" cy="0"/>
            </a:xfrm>
            <a:custGeom>
              <a:avLst/>
              <a:gdLst/>
              <a:ahLst/>
              <a:cxnLst/>
              <a:rect l="l" t="t" r="r" b="b"/>
              <a:pathLst>
                <a:path w="1829435">
                  <a:moveTo>
                    <a:pt x="0" y="0"/>
                  </a:moveTo>
                  <a:lnTo>
                    <a:pt x="1829387" y="0"/>
                  </a:lnTo>
                </a:path>
              </a:pathLst>
            </a:custGeom>
            <a:ln w="7133">
              <a:solidFill>
                <a:srgbClr val="FF0000"/>
              </a:solidFill>
            </a:ln>
          </p:spPr>
          <p:txBody>
            <a:bodyPr wrap="square" lIns="0" tIns="0" rIns="0" bIns="0" rtlCol="0"/>
            <a:lstStyle/>
            <a:p>
              <a:endParaRPr sz="2219"/>
            </a:p>
          </p:txBody>
        </p:sp>
        <p:sp>
          <p:nvSpPr>
            <p:cNvPr id="60" name="object 60"/>
            <p:cNvSpPr/>
            <p:nvPr/>
          </p:nvSpPr>
          <p:spPr>
            <a:xfrm>
              <a:off x="4088901" y="921898"/>
              <a:ext cx="0" cy="1453515"/>
            </a:xfrm>
            <a:custGeom>
              <a:avLst/>
              <a:gdLst/>
              <a:ahLst/>
              <a:cxnLst/>
              <a:rect l="l" t="t" r="r" b="b"/>
              <a:pathLst>
                <a:path h="1453514">
                  <a:moveTo>
                    <a:pt x="0" y="1452909"/>
                  </a:moveTo>
                  <a:lnTo>
                    <a:pt x="0" y="0"/>
                  </a:lnTo>
                </a:path>
              </a:pathLst>
            </a:custGeom>
            <a:ln w="15667">
              <a:solidFill>
                <a:srgbClr val="000000"/>
              </a:solidFill>
              <a:prstDash val="dash"/>
            </a:ln>
          </p:spPr>
          <p:txBody>
            <a:bodyPr wrap="square" lIns="0" tIns="0" rIns="0" bIns="0" rtlCol="0"/>
            <a:lstStyle/>
            <a:p>
              <a:endParaRPr sz="2219"/>
            </a:p>
          </p:txBody>
        </p:sp>
        <p:sp>
          <p:nvSpPr>
            <p:cNvPr id="61" name="object 61"/>
            <p:cNvSpPr/>
            <p:nvPr/>
          </p:nvSpPr>
          <p:spPr>
            <a:xfrm>
              <a:off x="3174207" y="921898"/>
              <a:ext cx="0" cy="1453515"/>
            </a:xfrm>
            <a:custGeom>
              <a:avLst/>
              <a:gdLst/>
              <a:ahLst/>
              <a:cxnLst/>
              <a:rect l="l" t="t" r="r" b="b"/>
              <a:pathLst>
                <a:path h="1453514">
                  <a:moveTo>
                    <a:pt x="0" y="1452909"/>
                  </a:moveTo>
                  <a:lnTo>
                    <a:pt x="0" y="0"/>
                  </a:lnTo>
                </a:path>
              </a:pathLst>
            </a:custGeom>
            <a:ln w="7133">
              <a:solidFill>
                <a:srgbClr val="000000"/>
              </a:solidFill>
            </a:ln>
          </p:spPr>
          <p:txBody>
            <a:bodyPr wrap="square" lIns="0" tIns="0" rIns="0" bIns="0" rtlCol="0"/>
            <a:lstStyle/>
            <a:p>
              <a:endParaRPr sz="2219"/>
            </a:p>
          </p:txBody>
        </p:sp>
        <p:sp>
          <p:nvSpPr>
            <p:cNvPr id="62" name="object 62"/>
            <p:cNvSpPr/>
            <p:nvPr/>
          </p:nvSpPr>
          <p:spPr>
            <a:xfrm>
              <a:off x="3155940" y="987967"/>
              <a:ext cx="18415" cy="1320800"/>
            </a:xfrm>
            <a:custGeom>
              <a:avLst/>
              <a:gdLst/>
              <a:ahLst/>
              <a:cxnLst/>
              <a:rect l="l" t="t" r="r" b="b"/>
              <a:pathLst>
                <a:path w="18414" h="1320800">
                  <a:moveTo>
                    <a:pt x="0" y="1320772"/>
                  </a:moveTo>
                  <a:lnTo>
                    <a:pt x="18267" y="1320772"/>
                  </a:lnTo>
                </a:path>
                <a:path w="18414" h="1320800">
                  <a:moveTo>
                    <a:pt x="0" y="990562"/>
                  </a:moveTo>
                  <a:lnTo>
                    <a:pt x="18267" y="990562"/>
                  </a:lnTo>
                </a:path>
                <a:path w="18414" h="1320800">
                  <a:moveTo>
                    <a:pt x="0" y="660419"/>
                  </a:moveTo>
                  <a:lnTo>
                    <a:pt x="18267" y="660419"/>
                  </a:lnTo>
                </a:path>
                <a:path w="18414" h="1320800">
                  <a:moveTo>
                    <a:pt x="0" y="330209"/>
                  </a:moveTo>
                  <a:lnTo>
                    <a:pt x="18267" y="330209"/>
                  </a:lnTo>
                </a:path>
                <a:path w="18414" h="1320800">
                  <a:moveTo>
                    <a:pt x="0" y="0"/>
                  </a:moveTo>
                  <a:lnTo>
                    <a:pt x="18267" y="0"/>
                  </a:lnTo>
                </a:path>
              </a:pathLst>
            </a:custGeom>
            <a:ln w="7133">
              <a:solidFill>
                <a:srgbClr val="333333"/>
              </a:solidFill>
            </a:ln>
          </p:spPr>
          <p:txBody>
            <a:bodyPr wrap="square" lIns="0" tIns="0" rIns="0" bIns="0" rtlCol="0"/>
            <a:lstStyle/>
            <a:p>
              <a:endParaRPr sz="2219"/>
            </a:p>
          </p:txBody>
        </p:sp>
        <p:sp>
          <p:nvSpPr>
            <p:cNvPr id="63" name="object 63"/>
            <p:cNvSpPr/>
            <p:nvPr/>
          </p:nvSpPr>
          <p:spPr>
            <a:xfrm>
              <a:off x="3174207" y="2374808"/>
              <a:ext cx="1829435" cy="0"/>
            </a:xfrm>
            <a:custGeom>
              <a:avLst/>
              <a:gdLst/>
              <a:ahLst/>
              <a:cxnLst/>
              <a:rect l="l" t="t" r="r" b="b"/>
              <a:pathLst>
                <a:path w="1829435">
                  <a:moveTo>
                    <a:pt x="0" y="0"/>
                  </a:moveTo>
                  <a:lnTo>
                    <a:pt x="1829387" y="0"/>
                  </a:lnTo>
                </a:path>
              </a:pathLst>
            </a:custGeom>
            <a:ln w="7133">
              <a:solidFill>
                <a:srgbClr val="000000"/>
              </a:solidFill>
            </a:ln>
          </p:spPr>
          <p:txBody>
            <a:bodyPr wrap="square" lIns="0" tIns="0" rIns="0" bIns="0" rtlCol="0"/>
            <a:lstStyle/>
            <a:p>
              <a:endParaRPr sz="2219"/>
            </a:p>
          </p:txBody>
        </p:sp>
        <p:sp>
          <p:nvSpPr>
            <p:cNvPr id="64" name="object 64"/>
            <p:cNvSpPr/>
            <p:nvPr/>
          </p:nvSpPr>
          <p:spPr>
            <a:xfrm>
              <a:off x="3257343" y="2374808"/>
              <a:ext cx="1663700" cy="18415"/>
            </a:xfrm>
            <a:custGeom>
              <a:avLst/>
              <a:gdLst/>
              <a:ahLst/>
              <a:cxnLst/>
              <a:rect l="l" t="t" r="r" b="b"/>
              <a:pathLst>
                <a:path w="1663700" h="18414">
                  <a:moveTo>
                    <a:pt x="0" y="18267"/>
                  </a:moveTo>
                  <a:lnTo>
                    <a:pt x="0" y="0"/>
                  </a:lnTo>
                </a:path>
                <a:path w="1663700" h="18414">
                  <a:moveTo>
                    <a:pt x="554349" y="18267"/>
                  </a:moveTo>
                  <a:lnTo>
                    <a:pt x="554349" y="0"/>
                  </a:lnTo>
                </a:path>
                <a:path w="1663700" h="18414">
                  <a:moveTo>
                    <a:pt x="1108766" y="18267"/>
                  </a:moveTo>
                  <a:lnTo>
                    <a:pt x="1108766" y="0"/>
                  </a:lnTo>
                </a:path>
                <a:path w="1663700" h="18414">
                  <a:moveTo>
                    <a:pt x="1663116" y="18267"/>
                  </a:moveTo>
                  <a:lnTo>
                    <a:pt x="1663116" y="0"/>
                  </a:lnTo>
                </a:path>
              </a:pathLst>
            </a:custGeom>
            <a:ln w="7133">
              <a:solidFill>
                <a:srgbClr val="333333"/>
              </a:solidFill>
            </a:ln>
          </p:spPr>
          <p:txBody>
            <a:bodyPr wrap="square" lIns="0" tIns="0" rIns="0" bIns="0" rtlCol="0"/>
            <a:lstStyle/>
            <a:p>
              <a:endParaRPr sz="2219"/>
            </a:p>
          </p:txBody>
        </p:sp>
      </p:grpSp>
      <p:sp>
        <p:nvSpPr>
          <p:cNvPr id="65" name="object 65"/>
          <p:cNvSpPr txBox="1"/>
          <p:nvPr/>
        </p:nvSpPr>
        <p:spPr>
          <a:xfrm>
            <a:off x="4792865" y="3544722"/>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66" name="object 66"/>
          <p:cNvSpPr txBox="1"/>
          <p:nvPr/>
        </p:nvSpPr>
        <p:spPr>
          <a:xfrm>
            <a:off x="4792865" y="3021297"/>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−2</a:t>
            </a:r>
            <a:endParaRPr sz="1110"/>
          </a:p>
        </p:txBody>
      </p:sp>
      <p:sp>
        <p:nvSpPr>
          <p:cNvPr id="67" name="object 67"/>
          <p:cNvSpPr txBox="1"/>
          <p:nvPr/>
        </p:nvSpPr>
        <p:spPr>
          <a:xfrm>
            <a:off x="4879204" y="2497872"/>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0</a:t>
            </a:r>
            <a:endParaRPr sz="1110"/>
          </a:p>
        </p:txBody>
      </p:sp>
      <p:sp>
        <p:nvSpPr>
          <p:cNvPr id="68" name="object 68"/>
          <p:cNvSpPr txBox="1"/>
          <p:nvPr/>
        </p:nvSpPr>
        <p:spPr>
          <a:xfrm>
            <a:off x="4879204" y="1974447"/>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69" name="object 69"/>
          <p:cNvSpPr txBox="1"/>
          <p:nvPr/>
        </p:nvSpPr>
        <p:spPr>
          <a:xfrm>
            <a:off x="4879204" y="1451024"/>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4</a:t>
            </a:r>
            <a:endParaRPr sz="1110"/>
          </a:p>
        </p:txBody>
      </p:sp>
      <p:sp>
        <p:nvSpPr>
          <p:cNvPr id="70" name="object 70"/>
          <p:cNvSpPr txBox="1"/>
          <p:nvPr/>
        </p:nvSpPr>
        <p:spPr>
          <a:xfrm>
            <a:off x="5061077" y="3754599"/>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71" name="object 71"/>
          <p:cNvSpPr txBox="1"/>
          <p:nvPr/>
        </p:nvSpPr>
        <p:spPr>
          <a:xfrm>
            <a:off x="7740550" y="3754599"/>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72" name="object 72"/>
          <p:cNvSpPr txBox="1"/>
          <p:nvPr/>
        </p:nvSpPr>
        <p:spPr>
          <a:xfrm>
            <a:off x="5896992" y="3754599"/>
            <a:ext cx="1173644" cy="386515"/>
          </a:xfrm>
          <a:prstGeom prst="rect">
            <a:avLst/>
          </a:prstGeom>
        </p:spPr>
        <p:txBody>
          <a:bodyPr vert="horz" wrap="square" lIns="0" tIns="27177" rIns="0" bIns="0" rtlCol="0">
            <a:spAutoFit/>
          </a:bodyPr>
          <a:lstStyle/>
          <a:p>
            <a:pPr marL="62405">
              <a:lnSpc>
                <a:spcPts val="1308"/>
              </a:lnSpc>
              <a:spcBef>
                <a:spcPts val="214"/>
              </a:spcBef>
              <a:tabLst>
                <a:tab pos="984395" algn="l"/>
              </a:tabLst>
            </a:pPr>
            <a:r>
              <a:rPr sz="1110" spc="-40" dirty="0">
                <a:solidFill>
                  <a:srgbClr val="4D4D4D"/>
                </a:solidFill>
              </a:rPr>
              <a:t>−2</a:t>
            </a:r>
            <a:r>
              <a:rPr sz="1110" dirty="0">
                <a:solidFill>
                  <a:srgbClr val="4D4D4D"/>
                </a:solidFill>
              </a:rPr>
              <a:t>	</a:t>
            </a:r>
            <a:r>
              <a:rPr sz="1110" spc="-79" dirty="0">
                <a:solidFill>
                  <a:srgbClr val="4D4D4D"/>
                </a:solidFill>
              </a:rPr>
              <a:t>0</a:t>
            </a:r>
            <a:endParaRPr sz="1110"/>
          </a:p>
          <a:p>
            <a:pPr marL="20131">
              <a:lnSpc>
                <a:spcPts val="1496"/>
              </a:lnSpc>
            </a:pPr>
            <a:r>
              <a:rPr sz="1268" b="1" dirty="0"/>
              <a:t>Year</a:t>
            </a:r>
            <a:r>
              <a:rPr sz="1268" b="1" spc="79" dirty="0"/>
              <a:t> </a:t>
            </a:r>
            <a:r>
              <a:rPr sz="1268" b="1" dirty="0"/>
              <a:t>Since</a:t>
            </a:r>
            <a:r>
              <a:rPr sz="1268" b="1" spc="87" dirty="0"/>
              <a:t> </a:t>
            </a:r>
            <a:r>
              <a:rPr sz="1268" b="1" spc="-40" dirty="0"/>
              <a:t>SC</a:t>
            </a:r>
            <a:endParaRPr sz="1268"/>
          </a:p>
        </p:txBody>
      </p:sp>
      <p:sp>
        <p:nvSpPr>
          <p:cNvPr id="73" name="object 73"/>
          <p:cNvSpPr txBox="1"/>
          <p:nvPr/>
        </p:nvSpPr>
        <p:spPr>
          <a:xfrm>
            <a:off x="5013627" y="1138322"/>
            <a:ext cx="2073505" cy="263225"/>
          </a:xfrm>
          <a:prstGeom prst="rect">
            <a:avLst/>
          </a:prstGeom>
        </p:spPr>
        <p:txBody>
          <a:bodyPr vert="horz" wrap="square" lIns="0" tIns="19125" rIns="0" bIns="0" rtlCol="0">
            <a:spAutoFit/>
          </a:bodyPr>
          <a:lstStyle/>
          <a:p>
            <a:pPr marL="20131">
              <a:spcBef>
                <a:spcPts val="151"/>
              </a:spcBef>
            </a:pPr>
            <a:r>
              <a:rPr sz="1585" b="1" dirty="0"/>
              <a:t>US−Born,</a:t>
            </a:r>
            <a:r>
              <a:rPr sz="1585" b="1" spc="-71" dirty="0"/>
              <a:t> </a:t>
            </a:r>
            <a:r>
              <a:rPr sz="1585" b="1" dirty="0"/>
              <a:t>Lower</a:t>
            </a:r>
            <a:r>
              <a:rPr sz="1585" b="1" spc="-63" dirty="0"/>
              <a:t> </a:t>
            </a:r>
            <a:r>
              <a:rPr sz="1585" b="1" spc="-16" dirty="0"/>
              <a:t>Skill</a:t>
            </a:r>
            <a:endParaRPr sz="1585"/>
          </a:p>
        </p:txBody>
      </p:sp>
      <p:sp>
        <p:nvSpPr>
          <p:cNvPr id="74" name="object 74"/>
          <p:cNvSpPr txBox="1"/>
          <p:nvPr/>
        </p:nvSpPr>
        <p:spPr>
          <a:xfrm>
            <a:off x="182612" y="4381849"/>
            <a:ext cx="5509886" cy="262208"/>
          </a:xfrm>
          <a:prstGeom prst="rect">
            <a:avLst/>
          </a:prstGeom>
        </p:spPr>
        <p:txBody>
          <a:bodyPr vert="horz" wrap="square" lIns="0" tIns="18118" rIns="0" bIns="0" rtlCol="0">
            <a:spAutoFit/>
          </a:bodyPr>
          <a:lstStyle/>
          <a:p>
            <a:pPr marL="20131">
              <a:spcBef>
                <a:spcPts val="143"/>
              </a:spcBef>
            </a:pPr>
            <a:r>
              <a:rPr sz="1585" dirty="0">
                <a:solidFill>
                  <a:srgbClr val="FF0000"/>
                </a:solidFill>
              </a:rPr>
              <a:t>Domestic</a:t>
            </a:r>
            <a:r>
              <a:rPr sz="1585" spc="222" dirty="0">
                <a:solidFill>
                  <a:srgbClr val="FF0000"/>
                </a:solidFill>
              </a:rPr>
              <a:t> </a:t>
            </a:r>
            <a:r>
              <a:rPr sz="1585" dirty="0">
                <a:solidFill>
                  <a:srgbClr val="FF0000"/>
                </a:solidFill>
              </a:rPr>
              <a:t>replacement</a:t>
            </a:r>
            <a:r>
              <a:rPr sz="1585" spc="222" dirty="0">
                <a:solidFill>
                  <a:srgbClr val="FF0000"/>
                </a:solidFill>
              </a:rPr>
              <a:t> </a:t>
            </a:r>
            <a:r>
              <a:rPr sz="1585" dirty="0">
                <a:solidFill>
                  <a:srgbClr val="FF0000"/>
                </a:solidFill>
              </a:rPr>
              <a:t>rate:</a:t>
            </a:r>
            <a:r>
              <a:rPr sz="1585" spc="444" dirty="0">
                <a:solidFill>
                  <a:srgbClr val="FF0000"/>
                </a:solidFill>
              </a:rPr>
              <a:t> </a:t>
            </a:r>
            <a:r>
              <a:rPr sz="1585" dirty="0">
                <a:solidFill>
                  <a:srgbClr val="FF0000"/>
                </a:solidFill>
              </a:rPr>
              <a:t>20-60%</a:t>
            </a:r>
            <a:r>
              <a:rPr sz="1585" spc="222" dirty="0">
                <a:solidFill>
                  <a:srgbClr val="FF0000"/>
                </a:solidFill>
              </a:rPr>
              <a:t> </a:t>
            </a:r>
            <a:r>
              <a:rPr sz="1585" dirty="0">
                <a:solidFill>
                  <a:srgbClr val="FF0000"/>
                </a:solidFill>
              </a:rPr>
              <a:t>over</a:t>
            </a:r>
            <a:r>
              <a:rPr sz="1585" spc="230" dirty="0">
                <a:solidFill>
                  <a:srgbClr val="FF0000"/>
                </a:solidFill>
              </a:rPr>
              <a:t> </a:t>
            </a:r>
            <a:r>
              <a:rPr sz="1585" dirty="0">
                <a:solidFill>
                  <a:srgbClr val="FF0000"/>
                </a:solidFill>
              </a:rPr>
              <a:t>three-year</a:t>
            </a:r>
            <a:r>
              <a:rPr sz="1585" spc="222" dirty="0">
                <a:solidFill>
                  <a:srgbClr val="FF0000"/>
                </a:solidFill>
              </a:rPr>
              <a:t> </a:t>
            </a:r>
            <a:r>
              <a:rPr sz="1585" spc="-16" dirty="0">
                <a:solidFill>
                  <a:srgbClr val="FF0000"/>
                </a:solidFill>
              </a:rPr>
              <a:t>period</a:t>
            </a:r>
            <a:endParaRPr sz="1585"/>
          </a:p>
        </p:txBody>
      </p:sp>
      <p:grpSp>
        <p:nvGrpSpPr>
          <p:cNvPr id="75" name="object 75"/>
          <p:cNvGrpSpPr/>
          <p:nvPr/>
        </p:nvGrpSpPr>
        <p:grpSpPr>
          <a:xfrm>
            <a:off x="2238" y="4990484"/>
            <a:ext cx="9130467" cy="145951"/>
            <a:chOff x="0" y="3148317"/>
            <a:chExt cx="5760085" cy="92075"/>
          </a:xfrm>
        </p:grpSpPr>
        <p:sp>
          <p:nvSpPr>
            <p:cNvPr id="76" name="object 76"/>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77" name="object 77"/>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78" name="object 78"/>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1895584980"/>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a:spLocks noGrp="1"/>
          </p:cNvSpPr>
          <p:nvPr>
            <p:ph type="title"/>
          </p:nvPr>
        </p:nvSpPr>
        <p:spPr>
          <a:prstGeom prst="rect">
            <a:avLst/>
          </a:prstGeom>
        </p:spPr>
        <p:txBody>
          <a:bodyPr spcFirstLastPara="1" vert="horz" wrap="square" lIns="0" tIns="18118" rIns="0" bIns="0" rtlCol="0" anchor="t" anchorCtr="0">
            <a:spAutoFit/>
          </a:bodyPr>
          <a:lstStyle/>
          <a:p>
            <a:pPr marL="20131">
              <a:spcBef>
                <a:spcPts val="143"/>
              </a:spcBef>
            </a:pPr>
            <a:r>
              <a:rPr spc="-32" dirty="0"/>
              <a:t>Workforce:</a:t>
            </a:r>
            <a:r>
              <a:rPr spc="198" dirty="0"/>
              <a:t> </a:t>
            </a:r>
            <a:r>
              <a:rPr dirty="0"/>
              <a:t>Domestic Replacement</a:t>
            </a:r>
            <a:r>
              <a:rPr spc="16" dirty="0"/>
              <a:t> </a:t>
            </a:r>
            <a:r>
              <a:rPr spc="-40" dirty="0"/>
              <a:t>Varies</a:t>
            </a:r>
            <a:r>
              <a:rPr spc="8" dirty="0"/>
              <a:t> </a:t>
            </a:r>
            <a:r>
              <a:rPr dirty="0"/>
              <a:t>By</a:t>
            </a:r>
            <a:r>
              <a:rPr spc="8" dirty="0"/>
              <a:t> </a:t>
            </a:r>
            <a:r>
              <a:rPr spc="-16" dirty="0"/>
              <a:t>Skill</a:t>
            </a:r>
          </a:p>
        </p:txBody>
      </p:sp>
      <p:sp>
        <p:nvSpPr>
          <p:cNvPr id="85" name="Text Placeholder 84">
            <a:extLst>
              <a:ext uri="{FF2B5EF4-FFF2-40B4-BE49-F238E27FC236}">
                <a16:creationId xmlns:a16="http://schemas.microsoft.com/office/drawing/2014/main" id="{E495957A-01FB-5BEE-9A50-FBB7B0BA0734}"/>
              </a:ext>
            </a:extLst>
          </p:cNvPr>
          <p:cNvSpPr>
            <a:spLocks noGrp="1"/>
          </p:cNvSpPr>
          <p:nvPr>
            <p:ph type="body" idx="1"/>
          </p:nvPr>
        </p:nvSpPr>
        <p:spPr/>
        <p:txBody>
          <a:bodyPr/>
          <a:lstStyle/>
          <a:p>
            <a:endParaRPr lang="en-US"/>
          </a:p>
        </p:txBody>
      </p:sp>
      <p:sp>
        <p:nvSpPr>
          <p:cNvPr id="79" name="object 79"/>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80" name="object 80"/>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81" name="object 81"/>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29</a:t>
            </a:fld>
            <a:r>
              <a:rPr spc="-103" dirty="0"/>
              <a:t> </a:t>
            </a:r>
            <a:r>
              <a:rPr spc="-32" dirty="0"/>
              <a:t>/</a:t>
            </a:r>
            <a:r>
              <a:rPr spc="-95" dirty="0"/>
              <a:t> </a:t>
            </a:r>
            <a:r>
              <a:rPr spc="-79" dirty="0"/>
              <a:t>8</a:t>
            </a:r>
          </a:p>
        </p:txBody>
      </p:sp>
      <p:grpSp>
        <p:nvGrpSpPr>
          <p:cNvPr id="7" name="object 7"/>
          <p:cNvGrpSpPr/>
          <p:nvPr/>
        </p:nvGrpSpPr>
        <p:grpSpPr>
          <a:xfrm>
            <a:off x="1580827" y="1461326"/>
            <a:ext cx="2929077" cy="2332190"/>
            <a:chOff x="995876" y="921898"/>
            <a:chExt cx="1847850" cy="1471295"/>
          </a:xfrm>
        </p:grpSpPr>
        <p:sp>
          <p:nvSpPr>
            <p:cNvPr id="8" name="object 8"/>
            <p:cNvSpPr/>
            <p:nvPr/>
          </p:nvSpPr>
          <p:spPr>
            <a:xfrm>
              <a:off x="1014143" y="921898"/>
              <a:ext cx="1829435" cy="1453515"/>
            </a:xfrm>
            <a:custGeom>
              <a:avLst/>
              <a:gdLst/>
              <a:ahLst/>
              <a:cxnLst/>
              <a:rect l="l" t="t" r="r" b="b"/>
              <a:pathLst>
                <a:path w="1829435" h="1453514">
                  <a:moveTo>
                    <a:pt x="0" y="1386841"/>
                  </a:moveTo>
                  <a:lnTo>
                    <a:pt x="1829387" y="1386841"/>
                  </a:lnTo>
                </a:path>
                <a:path w="1829435" h="1453514">
                  <a:moveTo>
                    <a:pt x="0" y="1056631"/>
                  </a:moveTo>
                  <a:lnTo>
                    <a:pt x="1829387" y="1056631"/>
                  </a:lnTo>
                </a:path>
                <a:path w="1829435" h="1453514">
                  <a:moveTo>
                    <a:pt x="0" y="726488"/>
                  </a:moveTo>
                  <a:lnTo>
                    <a:pt x="1829387" y="726488"/>
                  </a:lnTo>
                </a:path>
                <a:path w="1829435" h="1453514">
                  <a:moveTo>
                    <a:pt x="0" y="396278"/>
                  </a:moveTo>
                  <a:lnTo>
                    <a:pt x="1829387" y="396278"/>
                  </a:lnTo>
                </a:path>
                <a:path w="1829435" h="1453514">
                  <a:moveTo>
                    <a:pt x="0" y="66068"/>
                  </a:moveTo>
                  <a:lnTo>
                    <a:pt x="1829387" y="66068"/>
                  </a:lnTo>
                </a:path>
                <a:path w="1829435" h="1453514">
                  <a:moveTo>
                    <a:pt x="83135" y="1452909"/>
                  </a:moveTo>
                  <a:lnTo>
                    <a:pt x="83135" y="0"/>
                  </a:lnTo>
                </a:path>
                <a:path w="1829435" h="1453514">
                  <a:moveTo>
                    <a:pt x="637485" y="1452909"/>
                  </a:moveTo>
                  <a:lnTo>
                    <a:pt x="637485" y="0"/>
                  </a:lnTo>
                </a:path>
                <a:path w="1829435" h="1453514">
                  <a:moveTo>
                    <a:pt x="1191902" y="1452909"/>
                  </a:moveTo>
                  <a:lnTo>
                    <a:pt x="1191902" y="0"/>
                  </a:lnTo>
                </a:path>
                <a:path w="1829435" h="1453514">
                  <a:moveTo>
                    <a:pt x="1746252" y="1452909"/>
                  </a:moveTo>
                  <a:lnTo>
                    <a:pt x="1746252" y="0"/>
                  </a:lnTo>
                </a:path>
              </a:pathLst>
            </a:custGeom>
            <a:ln w="7133">
              <a:solidFill>
                <a:srgbClr val="CCCCCC"/>
              </a:solidFill>
              <a:prstDash val="dot"/>
            </a:ln>
          </p:spPr>
          <p:txBody>
            <a:bodyPr wrap="square" lIns="0" tIns="0" rIns="0" bIns="0" rtlCol="0"/>
            <a:lstStyle/>
            <a:p>
              <a:endParaRPr sz="2219"/>
            </a:p>
          </p:txBody>
        </p:sp>
        <p:sp>
          <p:nvSpPr>
            <p:cNvPr id="9" name="object 9"/>
            <p:cNvSpPr/>
            <p:nvPr/>
          </p:nvSpPr>
          <p:spPr>
            <a:xfrm>
              <a:off x="1073611" y="1626586"/>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10" name="object 10"/>
            <p:cNvSpPr/>
            <p:nvPr/>
          </p:nvSpPr>
          <p:spPr>
            <a:xfrm>
              <a:off x="1073611" y="1626586"/>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11" name="object 11"/>
            <p:cNvSpPr/>
            <p:nvPr/>
          </p:nvSpPr>
          <p:spPr>
            <a:xfrm>
              <a:off x="1350753" y="1617052"/>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12" name="object 12"/>
            <p:cNvSpPr/>
            <p:nvPr/>
          </p:nvSpPr>
          <p:spPr>
            <a:xfrm>
              <a:off x="1350753" y="1617052"/>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13" name="object 13"/>
            <p:cNvSpPr/>
            <p:nvPr/>
          </p:nvSpPr>
          <p:spPr>
            <a:xfrm>
              <a:off x="1627961" y="1617119"/>
              <a:ext cx="47625" cy="47625"/>
            </a:xfrm>
            <a:custGeom>
              <a:avLst/>
              <a:gdLst/>
              <a:ahLst/>
              <a:cxnLst/>
              <a:rect l="l" t="t" r="r" b="b"/>
              <a:pathLst>
                <a:path w="47625" h="47625">
                  <a:moveTo>
                    <a:pt x="23667" y="0"/>
                  </a:moveTo>
                  <a:lnTo>
                    <a:pt x="14484" y="1869"/>
                  </a:lnTo>
                  <a:lnTo>
                    <a:pt x="6958" y="6958"/>
                  </a:lnTo>
                  <a:lnTo>
                    <a:pt x="1869" y="14484"/>
                  </a:lnTo>
                  <a:lnTo>
                    <a:pt x="0" y="23667"/>
                  </a:lnTo>
                  <a:lnTo>
                    <a:pt x="1869" y="32888"/>
                  </a:lnTo>
                  <a:lnTo>
                    <a:pt x="6958" y="40434"/>
                  </a:lnTo>
                  <a:lnTo>
                    <a:pt x="14484" y="45530"/>
                  </a:lnTo>
                  <a:lnTo>
                    <a:pt x="23667" y="47401"/>
                  </a:lnTo>
                  <a:lnTo>
                    <a:pt x="32888" y="45530"/>
                  </a:lnTo>
                  <a:lnTo>
                    <a:pt x="40434" y="40434"/>
                  </a:lnTo>
                  <a:lnTo>
                    <a:pt x="45530" y="32888"/>
                  </a:lnTo>
                  <a:lnTo>
                    <a:pt x="47401" y="23667"/>
                  </a:lnTo>
                  <a:lnTo>
                    <a:pt x="45530" y="14484"/>
                  </a:lnTo>
                  <a:lnTo>
                    <a:pt x="40434" y="6958"/>
                  </a:lnTo>
                  <a:lnTo>
                    <a:pt x="32888" y="1869"/>
                  </a:lnTo>
                  <a:lnTo>
                    <a:pt x="23667" y="0"/>
                  </a:lnTo>
                  <a:close/>
                </a:path>
              </a:pathLst>
            </a:custGeom>
            <a:solidFill>
              <a:srgbClr val="000000"/>
            </a:solidFill>
          </p:spPr>
          <p:txBody>
            <a:bodyPr wrap="square" lIns="0" tIns="0" rIns="0" bIns="0" rtlCol="0"/>
            <a:lstStyle/>
            <a:p>
              <a:endParaRPr sz="2219"/>
            </a:p>
          </p:txBody>
        </p:sp>
        <p:sp>
          <p:nvSpPr>
            <p:cNvPr id="14" name="object 14"/>
            <p:cNvSpPr/>
            <p:nvPr/>
          </p:nvSpPr>
          <p:spPr>
            <a:xfrm>
              <a:off x="1627961" y="1617119"/>
              <a:ext cx="47625" cy="47625"/>
            </a:xfrm>
            <a:custGeom>
              <a:avLst/>
              <a:gdLst/>
              <a:ahLst/>
              <a:cxnLst/>
              <a:rect l="l" t="t" r="r" b="b"/>
              <a:pathLst>
                <a:path w="47625" h="47625">
                  <a:moveTo>
                    <a:pt x="0" y="23667"/>
                  </a:moveTo>
                  <a:lnTo>
                    <a:pt x="1869" y="14484"/>
                  </a:lnTo>
                  <a:lnTo>
                    <a:pt x="6958" y="6958"/>
                  </a:lnTo>
                  <a:lnTo>
                    <a:pt x="14484" y="1869"/>
                  </a:lnTo>
                  <a:lnTo>
                    <a:pt x="23667" y="0"/>
                  </a:lnTo>
                  <a:lnTo>
                    <a:pt x="32888" y="1869"/>
                  </a:lnTo>
                  <a:lnTo>
                    <a:pt x="40434" y="6958"/>
                  </a:lnTo>
                  <a:lnTo>
                    <a:pt x="45530" y="14484"/>
                  </a:lnTo>
                  <a:lnTo>
                    <a:pt x="47401" y="23667"/>
                  </a:lnTo>
                  <a:lnTo>
                    <a:pt x="45530" y="32888"/>
                  </a:lnTo>
                  <a:lnTo>
                    <a:pt x="40434" y="40434"/>
                  </a:lnTo>
                  <a:lnTo>
                    <a:pt x="32888" y="45530"/>
                  </a:lnTo>
                  <a:lnTo>
                    <a:pt x="23667" y="47401"/>
                  </a:lnTo>
                  <a:lnTo>
                    <a:pt x="14484" y="45530"/>
                  </a:lnTo>
                  <a:lnTo>
                    <a:pt x="6958" y="40434"/>
                  </a:lnTo>
                  <a:lnTo>
                    <a:pt x="1869" y="32888"/>
                  </a:lnTo>
                  <a:lnTo>
                    <a:pt x="0" y="23667"/>
                  </a:lnTo>
                </a:path>
              </a:pathLst>
            </a:custGeom>
            <a:ln w="4733">
              <a:solidFill>
                <a:srgbClr val="000000"/>
              </a:solidFill>
            </a:ln>
          </p:spPr>
          <p:txBody>
            <a:bodyPr wrap="square" lIns="0" tIns="0" rIns="0" bIns="0" rtlCol="0"/>
            <a:lstStyle/>
            <a:p>
              <a:endParaRPr sz="2219"/>
            </a:p>
          </p:txBody>
        </p:sp>
        <p:sp>
          <p:nvSpPr>
            <p:cNvPr id="15" name="object 15"/>
            <p:cNvSpPr/>
            <p:nvPr/>
          </p:nvSpPr>
          <p:spPr>
            <a:xfrm>
              <a:off x="2182311" y="1628586"/>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16" name="object 16"/>
            <p:cNvSpPr/>
            <p:nvPr/>
          </p:nvSpPr>
          <p:spPr>
            <a:xfrm>
              <a:off x="2182311" y="1628586"/>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17" name="object 17"/>
            <p:cNvSpPr/>
            <p:nvPr/>
          </p:nvSpPr>
          <p:spPr>
            <a:xfrm>
              <a:off x="2459519" y="1678854"/>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18" name="object 18"/>
            <p:cNvSpPr/>
            <p:nvPr/>
          </p:nvSpPr>
          <p:spPr>
            <a:xfrm>
              <a:off x="2459519" y="1678854"/>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19" name="object 19"/>
            <p:cNvSpPr/>
            <p:nvPr/>
          </p:nvSpPr>
          <p:spPr>
            <a:xfrm>
              <a:off x="2736661" y="1744523"/>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16" y="45531"/>
                  </a:lnTo>
                  <a:lnTo>
                    <a:pt x="40442" y="40442"/>
                  </a:lnTo>
                  <a:lnTo>
                    <a:pt x="45531" y="32916"/>
                  </a:lnTo>
                  <a:lnTo>
                    <a:pt x="47401" y="23734"/>
                  </a:lnTo>
                  <a:lnTo>
                    <a:pt x="45531" y="14512"/>
                  </a:lnTo>
                  <a:lnTo>
                    <a:pt x="40442" y="6966"/>
                  </a:lnTo>
                  <a:lnTo>
                    <a:pt x="32916" y="1870"/>
                  </a:lnTo>
                  <a:lnTo>
                    <a:pt x="23734" y="0"/>
                  </a:lnTo>
                  <a:close/>
                </a:path>
              </a:pathLst>
            </a:custGeom>
            <a:solidFill>
              <a:srgbClr val="000000"/>
            </a:solidFill>
          </p:spPr>
          <p:txBody>
            <a:bodyPr wrap="square" lIns="0" tIns="0" rIns="0" bIns="0" rtlCol="0"/>
            <a:lstStyle/>
            <a:p>
              <a:endParaRPr sz="2219"/>
            </a:p>
          </p:txBody>
        </p:sp>
        <p:sp>
          <p:nvSpPr>
            <p:cNvPr id="20" name="object 20"/>
            <p:cNvSpPr/>
            <p:nvPr/>
          </p:nvSpPr>
          <p:spPr>
            <a:xfrm>
              <a:off x="2736661" y="1744523"/>
              <a:ext cx="47625" cy="47625"/>
            </a:xfrm>
            <a:custGeom>
              <a:avLst/>
              <a:gdLst/>
              <a:ahLst/>
              <a:cxnLst/>
              <a:rect l="l" t="t" r="r" b="b"/>
              <a:pathLst>
                <a:path w="47625" h="47625">
                  <a:moveTo>
                    <a:pt x="0" y="23734"/>
                  </a:moveTo>
                  <a:lnTo>
                    <a:pt x="1870" y="14512"/>
                  </a:lnTo>
                  <a:lnTo>
                    <a:pt x="6966" y="6966"/>
                  </a:lnTo>
                  <a:lnTo>
                    <a:pt x="14512" y="1870"/>
                  </a:lnTo>
                  <a:lnTo>
                    <a:pt x="23734" y="0"/>
                  </a:lnTo>
                  <a:lnTo>
                    <a:pt x="32916" y="1870"/>
                  </a:lnTo>
                  <a:lnTo>
                    <a:pt x="40442" y="6966"/>
                  </a:lnTo>
                  <a:lnTo>
                    <a:pt x="45531" y="14512"/>
                  </a:lnTo>
                  <a:lnTo>
                    <a:pt x="47401" y="23734"/>
                  </a:lnTo>
                  <a:lnTo>
                    <a:pt x="45531" y="32916"/>
                  </a:lnTo>
                  <a:lnTo>
                    <a:pt x="40442" y="40442"/>
                  </a:lnTo>
                  <a:lnTo>
                    <a:pt x="32916"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21" name="object 21"/>
            <p:cNvSpPr/>
            <p:nvPr/>
          </p:nvSpPr>
          <p:spPr>
            <a:xfrm>
              <a:off x="1905103" y="1624652"/>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44" y="45531"/>
                  </a:lnTo>
                  <a:lnTo>
                    <a:pt x="40467" y="40442"/>
                  </a:lnTo>
                  <a:lnTo>
                    <a:pt x="45540" y="32916"/>
                  </a:lnTo>
                  <a:lnTo>
                    <a:pt x="47401" y="23734"/>
                  </a:lnTo>
                  <a:lnTo>
                    <a:pt x="45540" y="14512"/>
                  </a:lnTo>
                  <a:lnTo>
                    <a:pt x="40467" y="6966"/>
                  </a:lnTo>
                  <a:lnTo>
                    <a:pt x="32944" y="1870"/>
                  </a:lnTo>
                  <a:lnTo>
                    <a:pt x="23734" y="0"/>
                  </a:lnTo>
                  <a:close/>
                </a:path>
              </a:pathLst>
            </a:custGeom>
            <a:solidFill>
              <a:srgbClr val="000000"/>
            </a:solidFill>
          </p:spPr>
          <p:txBody>
            <a:bodyPr wrap="square" lIns="0" tIns="0" rIns="0" bIns="0" rtlCol="0"/>
            <a:lstStyle/>
            <a:p>
              <a:endParaRPr sz="2219"/>
            </a:p>
          </p:txBody>
        </p:sp>
        <p:sp>
          <p:nvSpPr>
            <p:cNvPr id="22" name="object 22"/>
            <p:cNvSpPr/>
            <p:nvPr/>
          </p:nvSpPr>
          <p:spPr>
            <a:xfrm>
              <a:off x="1905103" y="1624652"/>
              <a:ext cx="47625" cy="47625"/>
            </a:xfrm>
            <a:custGeom>
              <a:avLst/>
              <a:gdLst/>
              <a:ahLst/>
              <a:cxnLst/>
              <a:rect l="l" t="t" r="r" b="b"/>
              <a:pathLst>
                <a:path w="47625" h="47625">
                  <a:moveTo>
                    <a:pt x="0" y="23734"/>
                  </a:moveTo>
                  <a:lnTo>
                    <a:pt x="1870" y="14512"/>
                  </a:lnTo>
                  <a:lnTo>
                    <a:pt x="6966" y="6966"/>
                  </a:lnTo>
                  <a:lnTo>
                    <a:pt x="14512" y="1870"/>
                  </a:lnTo>
                  <a:lnTo>
                    <a:pt x="23734" y="0"/>
                  </a:lnTo>
                  <a:lnTo>
                    <a:pt x="32944" y="1870"/>
                  </a:lnTo>
                  <a:lnTo>
                    <a:pt x="40467" y="6966"/>
                  </a:lnTo>
                  <a:lnTo>
                    <a:pt x="45540" y="14512"/>
                  </a:lnTo>
                  <a:lnTo>
                    <a:pt x="47401" y="23734"/>
                  </a:lnTo>
                  <a:lnTo>
                    <a:pt x="45540" y="32916"/>
                  </a:lnTo>
                  <a:lnTo>
                    <a:pt x="40467" y="40442"/>
                  </a:lnTo>
                  <a:lnTo>
                    <a:pt x="32944"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23" name="object 23"/>
            <p:cNvSpPr/>
            <p:nvPr/>
          </p:nvSpPr>
          <p:spPr>
            <a:xfrm>
              <a:off x="1097279" y="1640720"/>
              <a:ext cx="1663700" cy="127635"/>
            </a:xfrm>
            <a:custGeom>
              <a:avLst/>
              <a:gdLst/>
              <a:ahLst/>
              <a:cxnLst/>
              <a:rect l="l" t="t" r="r" b="b"/>
              <a:pathLst>
                <a:path w="1663700" h="127635">
                  <a:moveTo>
                    <a:pt x="0" y="9600"/>
                  </a:moveTo>
                  <a:lnTo>
                    <a:pt x="277208" y="0"/>
                  </a:lnTo>
                  <a:lnTo>
                    <a:pt x="554349" y="66"/>
                  </a:lnTo>
                  <a:lnTo>
                    <a:pt x="831558" y="7666"/>
                  </a:lnTo>
                  <a:lnTo>
                    <a:pt x="1108766" y="11533"/>
                  </a:lnTo>
                  <a:lnTo>
                    <a:pt x="1385907" y="61868"/>
                  </a:lnTo>
                  <a:lnTo>
                    <a:pt x="1663116" y="127537"/>
                  </a:lnTo>
                </a:path>
              </a:pathLst>
            </a:custGeom>
            <a:ln w="19933">
              <a:solidFill>
                <a:srgbClr val="000000"/>
              </a:solidFill>
            </a:ln>
          </p:spPr>
          <p:txBody>
            <a:bodyPr wrap="square" lIns="0" tIns="0" rIns="0" bIns="0" rtlCol="0"/>
            <a:lstStyle/>
            <a:p>
              <a:endParaRPr sz="2219"/>
            </a:p>
          </p:txBody>
        </p:sp>
        <p:sp>
          <p:nvSpPr>
            <p:cNvPr id="24" name="object 24"/>
            <p:cNvSpPr/>
            <p:nvPr/>
          </p:nvSpPr>
          <p:spPr>
            <a:xfrm>
              <a:off x="1097279" y="1611452"/>
              <a:ext cx="1663700" cy="274320"/>
            </a:xfrm>
            <a:custGeom>
              <a:avLst/>
              <a:gdLst/>
              <a:ahLst/>
              <a:cxnLst/>
              <a:rect l="l" t="t" r="r" b="b"/>
              <a:pathLst>
                <a:path w="1663700" h="274319">
                  <a:moveTo>
                    <a:pt x="1108766" y="0"/>
                  </a:moveTo>
                  <a:lnTo>
                    <a:pt x="831558" y="36934"/>
                  </a:lnTo>
                  <a:lnTo>
                    <a:pt x="1108766" y="81669"/>
                  </a:lnTo>
                  <a:lnTo>
                    <a:pt x="1385907" y="143070"/>
                  </a:lnTo>
                  <a:lnTo>
                    <a:pt x="1663116" y="273874"/>
                  </a:lnTo>
                  <a:lnTo>
                    <a:pt x="1663116" y="39667"/>
                  </a:lnTo>
                  <a:lnTo>
                    <a:pt x="1385907" y="39134"/>
                  </a:lnTo>
                  <a:lnTo>
                    <a:pt x="1108766" y="0"/>
                  </a:lnTo>
                  <a:close/>
                </a:path>
                <a:path w="1663700" h="274319">
                  <a:moveTo>
                    <a:pt x="554349" y="12600"/>
                  </a:moveTo>
                  <a:lnTo>
                    <a:pt x="277208" y="13000"/>
                  </a:lnTo>
                  <a:lnTo>
                    <a:pt x="0" y="22200"/>
                  </a:lnTo>
                  <a:lnTo>
                    <a:pt x="0" y="55468"/>
                  </a:lnTo>
                  <a:lnTo>
                    <a:pt x="277208" y="45601"/>
                  </a:lnTo>
                  <a:lnTo>
                    <a:pt x="568513" y="45601"/>
                  </a:lnTo>
                  <a:lnTo>
                    <a:pt x="831558" y="36934"/>
                  </a:lnTo>
                  <a:lnTo>
                    <a:pt x="554349" y="12600"/>
                  </a:lnTo>
                  <a:close/>
                </a:path>
                <a:path w="1663700" h="274319">
                  <a:moveTo>
                    <a:pt x="568513" y="45601"/>
                  </a:moveTo>
                  <a:lnTo>
                    <a:pt x="277208" y="45601"/>
                  </a:lnTo>
                  <a:lnTo>
                    <a:pt x="554349" y="46068"/>
                  </a:lnTo>
                  <a:lnTo>
                    <a:pt x="568513" y="45601"/>
                  </a:lnTo>
                  <a:close/>
                </a:path>
              </a:pathLst>
            </a:custGeom>
            <a:solidFill>
              <a:srgbClr val="CCCCCC">
                <a:alpha val="50199"/>
              </a:srgbClr>
            </a:solidFill>
          </p:spPr>
          <p:txBody>
            <a:bodyPr wrap="square" lIns="0" tIns="0" rIns="0" bIns="0" rtlCol="0"/>
            <a:lstStyle/>
            <a:p>
              <a:endParaRPr sz="2219"/>
            </a:p>
          </p:txBody>
        </p:sp>
        <p:sp>
          <p:nvSpPr>
            <p:cNvPr id="25" name="object 25"/>
            <p:cNvSpPr/>
            <p:nvPr/>
          </p:nvSpPr>
          <p:spPr>
            <a:xfrm>
              <a:off x="1014143" y="1648386"/>
              <a:ext cx="1829435" cy="0"/>
            </a:xfrm>
            <a:custGeom>
              <a:avLst/>
              <a:gdLst/>
              <a:ahLst/>
              <a:cxnLst/>
              <a:rect l="l" t="t" r="r" b="b"/>
              <a:pathLst>
                <a:path w="1829435">
                  <a:moveTo>
                    <a:pt x="0" y="0"/>
                  </a:moveTo>
                  <a:lnTo>
                    <a:pt x="1829387" y="0"/>
                  </a:lnTo>
                </a:path>
              </a:pathLst>
            </a:custGeom>
            <a:ln w="7133">
              <a:solidFill>
                <a:srgbClr val="FF0000"/>
              </a:solidFill>
            </a:ln>
          </p:spPr>
          <p:txBody>
            <a:bodyPr wrap="square" lIns="0" tIns="0" rIns="0" bIns="0" rtlCol="0"/>
            <a:lstStyle/>
            <a:p>
              <a:endParaRPr sz="2219"/>
            </a:p>
          </p:txBody>
        </p:sp>
        <p:sp>
          <p:nvSpPr>
            <p:cNvPr id="26" name="object 26"/>
            <p:cNvSpPr/>
            <p:nvPr/>
          </p:nvSpPr>
          <p:spPr>
            <a:xfrm>
              <a:off x="1928837" y="921898"/>
              <a:ext cx="0" cy="1453515"/>
            </a:xfrm>
            <a:custGeom>
              <a:avLst/>
              <a:gdLst/>
              <a:ahLst/>
              <a:cxnLst/>
              <a:rect l="l" t="t" r="r" b="b"/>
              <a:pathLst>
                <a:path h="1453514">
                  <a:moveTo>
                    <a:pt x="0" y="1452909"/>
                  </a:moveTo>
                  <a:lnTo>
                    <a:pt x="0" y="0"/>
                  </a:lnTo>
                </a:path>
              </a:pathLst>
            </a:custGeom>
            <a:ln w="15667">
              <a:solidFill>
                <a:srgbClr val="000000"/>
              </a:solidFill>
              <a:prstDash val="dash"/>
            </a:ln>
          </p:spPr>
          <p:txBody>
            <a:bodyPr wrap="square" lIns="0" tIns="0" rIns="0" bIns="0" rtlCol="0"/>
            <a:lstStyle/>
            <a:p>
              <a:endParaRPr sz="2219"/>
            </a:p>
          </p:txBody>
        </p:sp>
        <p:sp>
          <p:nvSpPr>
            <p:cNvPr id="27" name="object 27"/>
            <p:cNvSpPr/>
            <p:nvPr/>
          </p:nvSpPr>
          <p:spPr>
            <a:xfrm>
              <a:off x="1014143" y="921898"/>
              <a:ext cx="0" cy="1453515"/>
            </a:xfrm>
            <a:custGeom>
              <a:avLst/>
              <a:gdLst/>
              <a:ahLst/>
              <a:cxnLst/>
              <a:rect l="l" t="t" r="r" b="b"/>
              <a:pathLst>
                <a:path h="1453514">
                  <a:moveTo>
                    <a:pt x="0" y="1452909"/>
                  </a:moveTo>
                  <a:lnTo>
                    <a:pt x="0" y="0"/>
                  </a:lnTo>
                </a:path>
              </a:pathLst>
            </a:custGeom>
            <a:ln w="7133">
              <a:solidFill>
                <a:srgbClr val="000000"/>
              </a:solidFill>
            </a:ln>
          </p:spPr>
          <p:txBody>
            <a:bodyPr wrap="square" lIns="0" tIns="0" rIns="0" bIns="0" rtlCol="0"/>
            <a:lstStyle/>
            <a:p>
              <a:endParaRPr sz="2219"/>
            </a:p>
          </p:txBody>
        </p:sp>
        <p:sp>
          <p:nvSpPr>
            <p:cNvPr id="28" name="object 28"/>
            <p:cNvSpPr/>
            <p:nvPr/>
          </p:nvSpPr>
          <p:spPr>
            <a:xfrm>
              <a:off x="995876" y="987967"/>
              <a:ext cx="18415" cy="1320800"/>
            </a:xfrm>
            <a:custGeom>
              <a:avLst/>
              <a:gdLst/>
              <a:ahLst/>
              <a:cxnLst/>
              <a:rect l="l" t="t" r="r" b="b"/>
              <a:pathLst>
                <a:path w="18415" h="1320800">
                  <a:moveTo>
                    <a:pt x="0" y="1320772"/>
                  </a:moveTo>
                  <a:lnTo>
                    <a:pt x="18267" y="1320772"/>
                  </a:lnTo>
                </a:path>
                <a:path w="18415" h="1320800">
                  <a:moveTo>
                    <a:pt x="0" y="990562"/>
                  </a:moveTo>
                  <a:lnTo>
                    <a:pt x="18267" y="990562"/>
                  </a:lnTo>
                </a:path>
                <a:path w="18415" h="1320800">
                  <a:moveTo>
                    <a:pt x="0" y="660419"/>
                  </a:moveTo>
                  <a:lnTo>
                    <a:pt x="18267" y="660419"/>
                  </a:lnTo>
                </a:path>
                <a:path w="18415" h="1320800">
                  <a:moveTo>
                    <a:pt x="0" y="330209"/>
                  </a:moveTo>
                  <a:lnTo>
                    <a:pt x="18267" y="330209"/>
                  </a:lnTo>
                </a:path>
                <a:path w="18415" h="1320800">
                  <a:moveTo>
                    <a:pt x="0" y="0"/>
                  </a:moveTo>
                  <a:lnTo>
                    <a:pt x="18267" y="0"/>
                  </a:lnTo>
                </a:path>
              </a:pathLst>
            </a:custGeom>
            <a:ln w="7133">
              <a:solidFill>
                <a:srgbClr val="333333"/>
              </a:solidFill>
            </a:ln>
          </p:spPr>
          <p:txBody>
            <a:bodyPr wrap="square" lIns="0" tIns="0" rIns="0" bIns="0" rtlCol="0"/>
            <a:lstStyle/>
            <a:p>
              <a:endParaRPr sz="2219"/>
            </a:p>
          </p:txBody>
        </p:sp>
        <p:sp>
          <p:nvSpPr>
            <p:cNvPr id="29" name="object 29"/>
            <p:cNvSpPr/>
            <p:nvPr/>
          </p:nvSpPr>
          <p:spPr>
            <a:xfrm>
              <a:off x="1014143" y="2374808"/>
              <a:ext cx="1829435" cy="0"/>
            </a:xfrm>
            <a:custGeom>
              <a:avLst/>
              <a:gdLst/>
              <a:ahLst/>
              <a:cxnLst/>
              <a:rect l="l" t="t" r="r" b="b"/>
              <a:pathLst>
                <a:path w="1829435">
                  <a:moveTo>
                    <a:pt x="0" y="0"/>
                  </a:moveTo>
                  <a:lnTo>
                    <a:pt x="1829387" y="0"/>
                  </a:lnTo>
                </a:path>
              </a:pathLst>
            </a:custGeom>
            <a:ln w="7133">
              <a:solidFill>
                <a:srgbClr val="000000"/>
              </a:solidFill>
            </a:ln>
          </p:spPr>
          <p:txBody>
            <a:bodyPr wrap="square" lIns="0" tIns="0" rIns="0" bIns="0" rtlCol="0"/>
            <a:lstStyle/>
            <a:p>
              <a:endParaRPr sz="2219"/>
            </a:p>
          </p:txBody>
        </p:sp>
        <p:sp>
          <p:nvSpPr>
            <p:cNvPr id="30" name="object 30"/>
            <p:cNvSpPr/>
            <p:nvPr/>
          </p:nvSpPr>
          <p:spPr>
            <a:xfrm>
              <a:off x="1097279" y="2374808"/>
              <a:ext cx="1663700" cy="18415"/>
            </a:xfrm>
            <a:custGeom>
              <a:avLst/>
              <a:gdLst/>
              <a:ahLst/>
              <a:cxnLst/>
              <a:rect l="l" t="t" r="r" b="b"/>
              <a:pathLst>
                <a:path w="1663700" h="18414">
                  <a:moveTo>
                    <a:pt x="0" y="18267"/>
                  </a:moveTo>
                  <a:lnTo>
                    <a:pt x="0" y="0"/>
                  </a:lnTo>
                </a:path>
                <a:path w="1663700" h="18414">
                  <a:moveTo>
                    <a:pt x="554349" y="18267"/>
                  </a:moveTo>
                  <a:lnTo>
                    <a:pt x="554349" y="0"/>
                  </a:lnTo>
                </a:path>
                <a:path w="1663700" h="18414">
                  <a:moveTo>
                    <a:pt x="1108766" y="18267"/>
                  </a:moveTo>
                  <a:lnTo>
                    <a:pt x="1108766" y="0"/>
                  </a:lnTo>
                </a:path>
                <a:path w="1663700" h="18414">
                  <a:moveTo>
                    <a:pt x="1663116" y="18267"/>
                  </a:moveTo>
                  <a:lnTo>
                    <a:pt x="1663116" y="0"/>
                  </a:lnTo>
                </a:path>
              </a:pathLst>
            </a:custGeom>
            <a:ln w="7133">
              <a:solidFill>
                <a:srgbClr val="333333"/>
              </a:solidFill>
            </a:ln>
          </p:spPr>
          <p:txBody>
            <a:bodyPr wrap="square" lIns="0" tIns="0" rIns="0" bIns="0" rtlCol="0"/>
            <a:lstStyle/>
            <a:p>
              <a:endParaRPr sz="2219"/>
            </a:p>
          </p:txBody>
        </p:sp>
      </p:grpSp>
      <p:sp>
        <p:nvSpPr>
          <p:cNvPr id="31" name="object 31"/>
          <p:cNvSpPr txBox="1"/>
          <p:nvPr/>
        </p:nvSpPr>
        <p:spPr>
          <a:xfrm>
            <a:off x="1368889" y="3544722"/>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32" name="object 32"/>
          <p:cNvSpPr txBox="1"/>
          <p:nvPr/>
        </p:nvSpPr>
        <p:spPr>
          <a:xfrm>
            <a:off x="1368889" y="3021297"/>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−2</a:t>
            </a:r>
            <a:endParaRPr sz="1110"/>
          </a:p>
        </p:txBody>
      </p:sp>
      <p:sp>
        <p:nvSpPr>
          <p:cNvPr id="33" name="object 33"/>
          <p:cNvSpPr txBox="1"/>
          <p:nvPr/>
        </p:nvSpPr>
        <p:spPr>
          <a:xfrm>
            <a:off x="1455228" y="2497872"/>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0</a:t>
            </a:r>
            <a:endParaRPr sz="1110"/>
          </a:p>
        </p:txBody>
      </p:sp>
      <p:sp>
        <p:nvSpPr>
          <p:cNvPr id="34" name="object 34"/>
          <p:cNvSpPr txBox="1"/>
          <p:nvPr/>
        </p:nvSpPr>
        <p:spPr>
          <a:xfrm>
            <a:off x="1455228" y="1974447"/>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35" name="object 35"/>
          <p:cNvSpPr txBox="1"/>
          <p:nvPr/>
        </p:nvSpPr>
        <p:spPr>
          <a:xfrm>
            <a:off x="1455228" y="1451024"/>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4</a:t>
            </a:r>
            <a:endParaRPr sz="1110"/>
          </a:p>
        </p:txBody>
      </p:sp>
      <p:sp>
        <p:nvSpPr>
          <p:cNvPr id="36" name="object 36"/>
          <p:cNvSpPr txBox="1"/>
          <p:nvPr/>
        </p:nvSpPr>
        <p:spPr>
          <a:xfrm>
            <a:off x="1637100" y="3754599"/>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37" name="object 37"/>
          <p:cNvSpPr txBox="1"/>
          <p:nvPr/>
        </p:nvSpPr>
        <p:spPr>
          <a:xfrm>
            <a:off x="4316573" y="3754599"/>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38" name="object 38"/>
          <p:cNvSpPr txBox="1"/>
          <p:nvPr/>
        </p:nvSpPr>
        <p:spPr>
          <a:xfrm>
            <a:off x="2473016" y="3754599"/>
            <a:ext cx="1173644" cy="386515"/>
          </a:xfrm>
          <a:prstGeom prst="rect">
            <a:avLst/>
          </a:prstGeom>
        </p:spPr>
        <p:txBody>
          <a:bodyPr vert="horz" wrap="square" lIns="0" tIns="27177" rIns="0" bIns="0" rtlCol="0">
            <a:spAutoFit/>
          </a:bodyPr>
          <a:lstStyle/>
          <a:p>
            <a:pPr marL="62405">
              <a:lnSpc>
                <a:spcPts val="1308"/>
              </a:lnSpc>
              <a:spcBef>
                <a:spcPts val="214"/>
              </a:spcBef>
              <a:tabLst>
                <a:tab pos="984395" algn="l"/>
              </a:tabLst>
            </a:pPr>
            <a:r>
              <a:rPr sz="1110" spc="-40" dirty="0">
                <a:solidFill>
                  <a:srgbClr val="4D4D4D"/>
                </a:solidFill>
              </a:rPr>
              <a:t>−2</a:t>
            </a:r>
            <a:r>
              <a:rPr sz="1110" dirty="0">
                <a:solidFill>
                  <a:srgbClr val="4D4D4D"/>
                </a:solidFill>
              </a:rPr>
              <a:t>	</a:t>
            </a:r>
            <a:r>
              <a:rPr sz="1110" spc="-79" dirty="0">
                <a:solidFill>
                  <a:srgbClr val="4D4D4D"/>
                </a:solidFill>
              </a:rPr>
              <a:t>0</a:t>
            </a:r>
            <a:endParaRPr sz="1110"/>
          </a:p>
          <a:p>
            <a:pPr marL="20131">
              <a:lnSpc>
                <a:spcPts val="1496"/>
              </a:lnSpc>
            </a:pPr>
            <a:r>
              <a:rPr sz="1268" b="1" dirty="0"/>
              <a:t>Year</a:t>
            </a:r>
            <a:r>
              <a:rPr sz="1268" b="1" spc="79" dirty="0"/>
              <a:t> </a:t>
            </a:r>
            <a:r>
              <a:rPr sz="1268" b="1" dirty="0"/>
              <a:t>Since</a:t>
            </a:r>
            <a:r>
              <a:rPr sz="1268" b="1" spc="87" dirty="0"/>
              <a:t> </a:t>
            </a:r>
            <a:r>
              <a:rPr sz="1268" b="1" spc="-40" dirty="0"/>
              <a:t>SC</a:t>
            </a:r>
            <a:endParaRPr sz="1268"/>
          </a:p>
        </p:txBody>
      </p:sp>
      <p:sp>
        <p:nvSpPr>
          <p:cNvPr id="39" name="object 39"/>
          <p:cNvSpPr txBox="1"/>
          <p:nvPr/>
        </p:nvSpPr>
        <p:spPr>
          <a:xfrm>
            <a:off x="1149667" y="1820488"/>
            <a:ext cx="195118" cy="1585325"/>
          </a:xfrm>
          <a:prstGeom prst="rect">
            <a:avLst/>
          </a:prstGeom>
        </p:spPr>
        <p:txBody>
          <a:bodyPr vert="vert270" wrap="square" lIns="0" tIns="12079" rIns="0" bIns="0" rtlCol="0">
            <a:spAutoFit/>
          </a:bodyPr>
          <a:lstStyle/>
          <a:p>
            <a:pPr marL="20131">
              <a:spcBef>
                <a:spcPts val="95"/>
              </a:spcBef>
            </a:pPr>
            <a:r>
              <a:rPr sz="1268" b="1" dirty="0"/>
              <a:t>workers</a:t>
            </a:r>
            <a:r>
              <a:rPr sz="1268" b="1" spc="95" dirty="0"/>
              <a:t> </a:t>
            </a:r>
            <a:r>
              <a:rPr sz="1268" b="1" dirty="0"/>
              <a:t>per</a:t>
            </a:r>
            <a:r>
              <a:rPr sz="1268" b="1" spc="103" dirty="0"/>
              <a:t> </a:t>
            </a:r>
            <a:r>
              <a:rPr sz="1268" b="1" dirty="0"/>
              <a:t>1k</a:t>
            </a:r>
            <a:r>
              <a:rPr sz="1268" b="1" spc="103" dirty="0"/>
              <a:t> </a:t>
            </a:r>
            <a:r>
              <a:rPr sz="1268" b="1" spc="-40" dirty="0"/>
              <a:t>pop</a:t>
            </a:r>
            <a:endParaRPr sz="1268"/>
          </a:p>
        </p:txBody>
      </p:sp>
      <p:sp>
        <p:nvSpPr>
          <p:cNvPr id="40" name="object 40"/>
          <p:cNvSpPr txBox="1"/>
          <p:nvPr/>
        </p:nvSpPr>
        <p:spPr>
          <a:xfrm>
            <a:off x="1589651" y="1138322"/>
            <a:ext cx="1781604" cy="263225"/>
          </a:xfrm>
          <a:prstGeom prst="rect">
            <a:avLst/>
          </a:prstGeom>
        </p:spPr>
        <p:txBody>
          <a:bodyPr vert="horz" wrap="square" lIns="0" tIns="19125" rIns="0" bIns="0" rtlCol="0">
            <a:spAutoFit/>
          </a:bodyPr>
          <a:lstStyle/>
          <a:p>
            <a:pPr marL="20131">
              <a:spcBef>
                <a:spcPts val="151"/>
              </a:spcBef>
            </a:pPr>
            <a:r>
              <a:rPr sz="1585" b="1" dirty="0"/>
              <a:t>LEFB,</a:t>
            </a:r>
            <a:r>
              <a:rPr sz="1585" b="1" spc="-63" dirty="0"/>
              <a:t> </a:t>
            </a:r>
            <a:r>
              <a:rPr sz="1585" b="1" dirty="0"/>
              <a:t>Higher</a:t>
            </a:r>
            <a:r>
              <a:rPr sz="1585" b="1" spc="-55" dirty="0"/>
              <a:t> </a:t>
            </a:r>
            <a:r>
              <a:rPr sz="1585" b="1" spc="-16" dirty="0"/>
              <a:t>Skill</a:t>
            </a:r>
            <a:endParaRPr sz="1585"/>
          </a:p>
        </p:txBody>
      </p:sp>
      <p:grpSp>
        <p:nvGrpSpPr>
          <p:cNvPr id="41" name="object 41"/>
          <p:cNvGrpSpPr/>
          <p:nvPr/>
        </p:nvGrpSpPr>
        <p:grpSpPr>
          <a:xfrm>
            <a:off x="5004803" y="1461326"/>
            <a:ext cx="2929077" cy="2332190"/>
            <a:chOff x="3155940" y="921898"/>
            <a:chExt cx="1847850" cy="1471295"/>
          </a:xfrm>
        </p:grpSpPr>
        <p:sp>
          <p:nvSpPr>
            <p:cNvPr id="42" name="object 42"/>
            <p:cNvSpPr/>
            <p:nvPr/>
          </p:nvSpPr>
          <p:spPr>
            <a:xfrm>
              <a:off x="3174207" y="921898"/>
              <a:ext cx="1829435" cy="1453515"/>
            </a:xfrm>
            <a:custGeom>
              <a:avLst/>
              <a:gdLst/>
              <a:ahLst/>
              <a:cxnLst/>
              <a:rect l="l" t="t" r="r" b="b"/>
              <a:pathLst>
                <a:path w="1829435" h="1453514">
                  <a:moveTo>
                    <a:pt x="0" y="1386841"/>
                  </a:moveTo>
                  <a:lnTo>
                    <a:pt x="1829387" y="1386841"/>
                  </a:lnTo>
                </a:path>
                <a:path w="1829435" h="1453514">
                  <a:moveTo>
                    <a:pt x="0" y="1056631"/>
                  </a:moveTo>
                  <a:lnTo>
                    <a:pt x="1829387" y="1056631"/>
                  </a:lnTo>
                </a:path>
                <a:path w="1829435" h="1453514">
                  <a:moveTo>
                    <a:pt x="0" y="726488"/>
                  </a:moveTo>
                  <a:lnTo>
                    <a:pt x="1829387" y="726488"/>
                  </a:lnTo>
                </a:path>
                <a:path w="1829435" h="1453514">
                  <a:moveTo>
                    <a:pt x="0" y="396278"/>
                  </a:moveTo>
                  <a:lnTo>
                    <a:pt x="1829387" y="396278"/>
                  </a:lnTo>
                </a:path>
                <a:path w="1829435" h="1453514">
                  <a:moveTo>
                    <a:pt x="0" y="66068"/>
                  </a:moveTo>
                  <a:lnTo>
                    <a:pt x="1829387" y="66068"/>
                  </a:lnTo>
                </a:path>
                <a:path w="1829435" h="1453514">
                  <a:moveTo>
                    <a:pt x="83135" y="1452909"/>
                  </a:moveTo>
                  <a:lnTo>
                    <a:pt x="83135" y="0"/>
                  </a:lnTo>
                </a:path>
                <a:path w="1829435" h="1453514">
                  <a:moveTo>
                    <a:pt x="637485" y="1452909"/>
                  </a:moveTo>
                  <a:lnTo>
                    <a:pt x="637485" y="0"/>
                  </a:lnTo>
                </a:path>
                <a:path w="1829435" h="1453514">
                  <a:moveTo>
                    <a:pt x="1191902" y="1452909"/>
                  </a:moveTo>
                  <a:lnTo>
                    <a:pt x="1191902" y="0"/>
                  </a:lnTo>
                </a:path>
                <a:path w="1829435" h="1453514">
                  <a:moveTo>
                    <a:pt x="1746252" y="1452909"/>
                  </a:moveTo>
                  <a:lnTo>
                    <a:pt x="1746252" y="0"/>
                  </a:lnTo>
                </a:path>
              </a:pathLst>
            </a:custGeom>
            <a:ln w="7133">
              <a:solidFill>
                <a:srgbClr val="CCCCCC"/>
              </a:solidFill>
              <a:prstDash val="dot"/>
            </a:ln>
          </p:spPr>
          <p:txBody>
            <a:bodyPr wrap="square" lIns="0" tIns="0" rIns="0" bIns="0" rtlCol="0"/>
            <a:lstStyle/>
            <a:p>
              <a:endParaRPr sz="2219"/>
            </a:p>
          </p:txBody>
        </p:sp>
        <p:sp>
          <p:nvSpPr>
            <p:cNvPr id="43" name="object 43"/>
            <p:cNvSpPr/>
            <p:nvPr/>
          </p:nvSpPr>
          <p:spPr>
            <a:xfrm>
              <a:off x="3233675" y="1602118"/>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44" name="object 44"/>
            <p:cNvSpPr/>
            <p:nvPr/>
          </p:nvSpPr>
          <p:spPr>
            <a:xfrm>
              <a:off x="3233675" y="1602118"/>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45" name="object 45"/>
            <p:cNvSpPr/>
            <p:nvPr/>
          </p:nvSpPr>
          <p:spPr>
            <a:xfrm>
              <a:off x="3510817" y="1641853"/>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46" name="object 46"/>
            <p:cNvSpPr/>
            <p:nvPr/>
          </p:nvSpPr>
          <p:spPr>
            <a:xfrm>
              <a:off x="3510817" y="1641853"/>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47" name="object 47"/>
            <p:cNvSpPr/>
            <p:nvPr/>
          </p:nvSpPr>
          <p:spPr>
            <a:xfrm>
              <a:off x="3788025" y="1621519"/>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48" name="object 48"/>
            <p:cNvSpPr/>
            <p:nvPr/>
          </p:nvSpPr>
          <p:spPr>
            <a:xfrm>
              <a:off x="3788025" y="1621519"/>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49" name="object 49"/>
            <p:cNvSpPr/>
            <p:nvPr/>
          </p:nvSpPr>
          <p:spPr>
            <a:xfrm>
              <a:off x="4342375" y="1796991"/>
              <a:ext cx="47625" cy="47625"/>
            </a:xfrm>
            <a:custGeom>
              <a:avLst/>
              <a:gdLst/>
              <a:ahLst/>
              <a:cxnLst/>
              <a:rect l="l" t="t" r="r" b="b"/>
              <a:pathLst>
                <a:path w="47625" h="47625">
                  <a:moveTo>
                    <a:pt x="23734" y="0"/>
                  </a:moveTo>
                  <a:lnTo>
                    <a:pt x="14512" y="1869"/>
                  </a:lnTo>
                  <a:lnTo>
                    <a:pt x="6966" y="6958"/>
                  </a:lnTo>
                  <a:lnTo>
                    <a:pt x="1870" y="14484"/>
                  </a:lnTo>
                  <a:lnTo>
                    <a:pt x="0" y="23667"/>
                  </a:lnTo>
                  <a:lnTo>
                    <a:pt x="1870" y="32888"/>
                  </a:lnTo>
                  <a:lnTo>
                    <a:pt x="6966" y="40434"/>
                  </a:lnTo>
                  <a:lnTo>
                    <a:pt x="14512" y="45530"/>
                  </a:lnTo>
                  <a:lnTo>
                    <a:pt x="23734" y="47401"/>
                  </a:lnTo>
                  <a:lnTo>
                    <a:pt x="32916" y="45530"/>
                  </a:lnTo>
                  <a:lnTo>
                    <a:pt x="40442" y="40434"/>
                  </a:lnTo>
                  <a:lnTo>
                    <a:pt x="45531" y="32888"/>
                  </a:lnTo>
                  <a:lnTo>
                    <a:pt x="47401" y="23667"/>
                  </a:lnTo>
                  <a:lnTo>
                    <a:pt x="45531" y="14484"/>
                  </a:lnTo>
                  <a:lnTo>
                    <a:pt x="40442" y="6958"/>
                  </a:lnTo>
                  <a:lnTo>
                    <a:pt x="32916" y="1869"/>
                  </a:lnTo>
                  <a:lnTo>
                    <a:pt x="23734" y="0"/>
                  </a:lnTo>
                  <a:close/>
                </a:path>
              </a:pathLst>
            </a:custGeom>
            <a:solidFill>
              <a:srgbClr val="000000"/>
            </a:solidFill>
          </p:spPr>
          <p:txBody>
            <a:bodyPr wrap="square" lIns="0" tIns="0" rIns="0" bIns="0" rtlCol="0"/>
            <a:lstStyle/>
            <a:p>
              <a:endParaRPr sz="2219"/>
            </a:p>
          </p:txBody>
        </p:sp>
        <p:sp>
          <p:nvSpPr>
            <p:cNvPr id="50" name="object 50"/>
            <p:cNvSpPr/>
            <p:nvPr/>
          </p:nvSpPr>
          <p:spPr>
            <a:xfrm>
              <a:off x="4342375" y="1796991"/>
              <a:ext cx="47625" cy="47625"/>
            </a:xfrm>
            <a:custGeom>
              <a:avLst/>
              <a:gdLst/>
              <a:ahLst/>
              <a:cxnLst/>
              <a:rect l="l" t="t" r="r" b="b"/>
              <a:pathLst>
                <a:path w="47625" h="47625">
                  <a:moveTo>
                    <a:pt x="0" y="23667"/>
                  </a:moveTo>
                  <a:lnTo>
                    <a:pt x="1870" y="14484"/>
                  </a:lnTo>
                  <a:lnTo>
                    <a:pt x="6966" y="6958"/>
                  </a:lnTo>
                  <a:lnTo>
                    <a:pt x="14512" y="1869"/>
                  </a:lnTo>
                  <a:lnTo>
                    <a:pt x="23734" y="0"/>
                  </a:lnTo>
                  <a:lnTo>
                    <a:pt x="32916" y="1869"/>
                  </a:lnTo>
                  <a:lnTo>
                    <a:pt x="40442" y="6958"/>
                  </a:lnTo>
                  <a:lnTo>
                    <a:pt x="45531" y="14484"/>
                  </a:lnTo>
                  <a:lnTo>
                    <a:pt x="47401" y="23667"/>
                  </a:lnTo>
                  <a:lnTo>
                    <a:pt x="45531" y="32888"/>
                  </a:lnTo>
                  <a:lnTo>
                    <a:pt x="40442" y="40434"/>
                  </a:lnTo>
                  <a:lnTo>
                    <a:pt x="32916" y="45530"/>
                  </a:lnTo>
                  <a:lnTo>
                    <a:pt x="23734" y="47401"/>
                  </a:lnTo>
                  <a:lnTo>
                    <a:pt x="14512" y="45530"/>
                  </a:lnTo>
                  <a:lnTo>
                    <a:pt x="6966" y="40434"/>
                  </a:lnTo>
                  <a:lnTo>
                    <a:pt x="1870" y="32888"/>
                  </a:lnTo>
                  <a:lnTo>
                    <a:pt x="0" y="23667"/>
                  </a:lnTo>
                </a:path>
              </a:pathLst>
            </a:custGeom>
            <a:ln w="4733">
              <a:solidFill>
                <a:srgbClr val="000000"/>
              </a:solidFill>
            </a:ln>
          </p:spPr>
          <p:txBody>
            <a:bodyPr wrap="square" lIns="0" tIns="0" rIns="0" bIns="0" rtlCol="0"/>
            <a:lstStyle/>
            <a:p>
              <a:endParaRPr sz="2219"/>
            </a:p>
          </p:txBody>
        </p:sp>
        <p:sp>
          <p:nvSpPr>
            <p:cNvPr id="51" name="object 51"/>
            <p:cNvSpPr/>
            <p:nvPr/>
          </p:nvSpPr>
          <p:spPr>
            <a:xfrm>
              <a:off x="4619583" y="1888127"/>
              <a:ext cx="47625" cy="47625"/>
            </a:xfrm>
            <a:custGeom>
              <a:avLst/>
              <a:gdLst/>
              <a:ahLst/>
              <a:cxnLst/>
              <a:rect l="l" t="t" r="r" b="b"/>
              <a:pathLst>
                <a:path w="47625" h="47625">
                  <a:moveTo>
                    <a:pt x="23667" y="0"/>
                  </a:moveTo>
                  <a:lnTo>
                    <a:pt x="14484" y="1870"/>
                  </a:lnTo>
                  <a:lnTo>
                    <a:pt x="6958" y="6966"/>
                  </a:lnTo>
                  <a:lnTo>
                    <a:pt x="1869" y="14512"/>
                  </a:lnTo>
                  <a:lnTo>
                    <a:pt x="0" y="23734"/>
                  </a:lnTo>
                  <a:lnTo>
                    <a:pt x="1869" y="32916"/>
                  </a:lnTo>
                  <a:lnTo>
                    <a:pt x="6958" y="40442"/>
                  </a:lnTo>
                  <a:lnTo>
                    <a:pt x="14484" y="45531"/>
                  </a:lnTo>
                  <a:lnTo>
                    <a:pt x="23667" y="47401"/>
                  </a:lnTo>
                  <a:lnTo>
                    <a:pt x="32888" y="45531"/>
                  </a:lnTo>
                  <a:lnTo>
                    <a:pt x="40434" y="40442"/>
                  </a:lnTo>
                  <a:lnTo>
                    <a:pt x="45530" y="32916"/>
                  </a:lnTo>
                  <a:lnTo>
                    <a:pt x="47401" y="23734"/>
                  </a:lnTo>
                  <a:lnTo>
                    <a:pt x="45530" y="14512"/>
                  </a:lnTo>
                  <a:lnTo>
                    <a:pt x="40434" y="6966"/>
                  </a:lnTo>
                  <a:lnTo>
                    <a:pt x="32888" y="1870"/>
                  </a:lnTo>
                  <a:lnTo>
                    <a:pt x="23667" y="0"/>
                  </a:lnTo>
                  <a:close/>
                </a:path>
              </a:pathLst>
            </a:custGeom>
            <a:solidFill>
              <a:srgbClr val="000000"/>
            </a:solidFill>
          </p:spPr>
          <p:txBody>
            <a:bodyPr wrap="square" lIns="0" tIns="0" rIns="0" bIns="0" rtlCol="0"/>
            <a:lstStyle/>
            <a:p>
              <a:endParaRPr sz="2219"/>
            </a:p>
          </p:txBody>
        </p:sp>
        <p:sp>
          <p:nvSpPr>
            <p:cNvPr id="52" name="object 52"/>
            <p:cNvSpPr/>
            <p:nvPr/>
          </p:nvSpPr>
          <p:spPr>
            <a:xfrm>
              <a:off x="4619583" y="1888127"/>
              <a:ext cx="47625" cy="47625"/>
            </a:xfrm>
            <a:custGeom>
              <a:avLst/>
              <a:gdLst/>
              <a:ahLst/>
              <a:cxnLst/>
              <a:rect l="l" t="t" r="r" b="b"/>
              <a:pathLst>
                <a:path w="47625" h="47625">
                  <a:moveTo>
                    <a:pt x="0" y="23734"/>
                  </a:moveTo>
                  <a:lnTo>
                    <a:pt x="1869" y="14512"/>
                  </a:lnTo>
                  <a:lnTo>
                    <a:pt x="6958" y="6966"/>
                  </a:lnTo>
                  <a:lnTo>
                    <a:pt x="14484" y="1870"/>
                  </a:lnTo>
                  <a:lnTo>
                    <a:pt x="23667" y="0"/>
                  </a:lnTo>
                  <a:lnTo>
                    <a:pt x="32888" y="1870"/>
                  </a:lnTo>
                  <a:lnTo>
                    <a:pt x="40434" y="6966"/>
                  </a:lnTo>
                  <a:lnTo>
                    <a:pt x="45530" y="14512"/>
                  </a:lnTo>
                  <a:lnTo>
                    <a:pt x="47401" y="23734"/>
                  </a:lnTo>
                  <a:lnTo>
                    <a:pt x="45530" y="32916"/>
                  </a:lnTo>
                  <a:lnTo>
                    <a:pt x="40434" y="40442"/>
                  </a:lnTo>
                  <a:lnTo>
                    <a:pt x="32888" y="45531"/>
                  </a:lnTo>
                  <a:lnTo>
                    <a:pt x="23667" y="47401"/>
                  </a:lnTo>
                  <a:lnTo>
                    <a:pt x="14484" y="45531"/>
                  </a:lnTo>
                  <a:lnTo>
                    <a:pt x="6958" y="40442"/>
                  </a:lnTo>
                  <a:lnTo>
                    <a:pt x="1869" y="32916"/>
                  </a:lnTo>
                  <a:lnTo>
                    <a:pt x="0" y="23734"/>
                  </a:lnTo>
                </a:path>
              </a:pathLst>
            </a:custGeom>
            <a:ln w="4733">
              <a:solidFill>
                <a:srgbClr val="000000"/>
              </a:solidFill>
            </a:ln>
          </p:spPr>
          <p:txBody>
            <a:bodyPr wrap="square" lIns="0" tIns="0" rIns="0" bIns="0" rtlCol="0"/>
            <a:lstStyle/>
            <a:p>
              <a:endParaRPr sz="2219"/>
            </a:p>
          </p:txBody>
        </p:sp>
        <p:sp>
          <p:nvSpPr>
            <p:cNvPr id="53" name="object 53"/>
            <p:cNvSpPr/>
            <p:nvPr/>
          </p:nvSpPr>
          <p:spPr>
            <a:xfrm>
              <a:off x="4896725" y="1953462"/>
              <a:ext cx="47625" cy="47625"/>
            </a:xfrm>
            <a:custGeom>
              <a:avLst/>
              <a:gdLst/>
              <a:ahLst/>
              <a:cxnLst/>
              <a:rect l="l" t="t" r="r" b="b"/>
              <a:pathLst>
                <a:path w="47625" h="47625">
                  <a:moveTo>
                    <a:pt x="23734" y="0"/>
                  </a:moveTo>
                  <a:lnTo>
                    <a:pt x="14512" y="1870"/>
                  </a:lnTo>
                  <a:lnTo>
                    <a:pt x="6966" y="6966"/>
                  </a:lnTo>
                  <a:lnTo>
                    <a:pt x="1870" y="14512"/>
                  </a:lnTo>
                  <a:lnTo>
                    <a:pt x="0" y="23734"/>
                  </a:lnTo>
                  <a:lnTo>
                    <a:pt x="1870" y="32955"/>
                  </a:lnTo>
                  <a:lnTo>
                    <a:pt x="6966" y="40501"/>
                  </a:lnTo>
                  <a:lnTo>
                    <a:pt x="14512" y="45597"/>
                  </a:lnTo>
                  <a:lnTo>
                    <a:pt x="23734" y="47468"/>
                  </a:lnTo>
                  <a:lnTo>
                    <a:pt x="32916" y="45597"/>
                  </a:lnTo>
                  <a:lnTo>
                    <a:pt x="40442" y="40501"/>
                  </a:lnTo>
                  <a:lnTo>
                    <a:pt x="45531" y="32955"/>
                  </a:lnTo>
                  <a:lnTo>
                    <a:pt x="47401" y="23734"/>
                  </a:lnTo>
                  <a:lnTo>
                    <a:pt x="45531" y="14512"/>
                  </a:lnTo>
                  <a:lnTo>
                    <a:pt x="40442" y="6966"/>
                  </a:lnTo>
                  <a:lnTo>
                    <a:pt x="32916" y="1870"/>
                  </a:lnTo>
                  <a:lnTo>
                    <a:pt x="23734" y="0"/>
                  </a:lnTo>
                  <a:close/>
                </a:path>
              </a:pathLst>
            </a:custGeom>
            <a:solidFill>
              <a:srgbClr val="000000"/>
            </a:solidFill>
          </p:spPr>
          <p:txBody>
            <a:bodyPr wrap="square" lIns="0" tIns="0" rIns="0" bIns="0" rtlCol="0"/>
            <a:lstStyle/>
            <a:p>
              <a:endParaRPr sz="2219"/>
            </a:p>
          </p:txBody>
        </p:sp>
        <p:sp>
          <p:nvSpPr>
            <p:cNvPr id="54" name="object 54"/>
            <p:cNvSpPr/>
            <p:nvPr/>
          </p:nvSpPr>
          <p:spPr>
            <a:xfrm>
              <a:off x="4896725" y="1953462"/>
              <a:ext cx="47625" cy="47625"/>
            </a:xfrm>
            <a:custGeom>
              <a:avLst/>
              <a:gdLst/>
              <a:ahLst/>
              <a:cxnLst/>
              <a:rect l="l" t="t" r="r" b="b"/>
              <a:pathLst>
                <a:path w="47625" h="47625">
                  <a:moveTo>
                    <a:pt x="0" y="23734"/>
                  </a:moveTo>
                  <a:lnTo>
                    <a:pt x="1870" y="14512"/>
                  </a:lnTo>
                  <a:lnTo>
                    <a:pt x="6966" y="6966"/>
                  </a:lnTo>
                  <a:lnTo>
                    <a:pt x="14512" y="1870"/>
                  </a:lnTo>
                  <a:lnTo>
                    <a:pt x="23734" y="0"/>
                  </a:lnTo>
                  <a:lnTo>
                    <a:pt x="32916" y="1870"/>
                  </a:lnTo>
                  <a:lnTo>
                    <a:pt x="40442" y="6966"/>
                  </a:lnTo>
                  <a:lnTo>
                    <a:pt x="45531" y="14512"/>
                  </a:lnTo>
                  <a:lnTo>
                    <a:pt x="47401" y="23734"/>
                  </a:lnTo>
                  <a:lnTo>
                    <a:pt x="45531" y="32955"/>
                  </a:lnTo>
                  <a:lnTo>
                    <a:pt x="40442" y="40501"/>
                  </a:lnTo>
                  <a:lnTo>
                    <a:pt x="32916" y="45597"/>
                  </a:lnTo>
                  <a:lnTo>
                    <a:pt x="23734" y="47468"/>
                  </a:lnTo>
                  <a:lnTo>
                    <a:pt x="14512" y="45597"/>
                  </a:lnTo>
                  <a:lnTo>
                    <a:pt x="6966" y="40501"/>
                  </a:lnTo>
                  <a:lnTo>
                    <a:pt x="1870" y="32955"/>
                  </a:lnTo>
                  <a:lnTo>
                    <a:pt x="0" y="23734"/>
                  </a:lnTo>
                </a:path>
              </a:pathLst>
            </a:custGeom>
            <a:ln w="4733">
              <a:solidFill>
                <a:srgbClr val="000000"/>
              </a:solidFill>
            </a:ln>
          </p:spPr>
          <p:txBody>
            <a:bodyPr wrap="square" lIns="0" tIns="0" rIns="0" bIns="0" rtlCol="0"/>
            <a:lstStyle/>
            <a:p>
              <a:endParaRPr sz="2219"/>
            </a:p>
          </p:txBody>
        </p:sp>
        <p:sp>
          <p:nvSpPr>
            <p:cNvPr id="55" name="object 55"/>
            <p:cNvSpPr/>
            <p:nvPr/>
          </p:nvSpPr>
          <p:spPr>
            <a:xfrm>
              <a:off x="4065167" y="1624652"/>
              <a:ext cx="47625" cy="47625"/>
            </a:xfrm>
            <a:custGeom>
              <a:avLst/>
              <a:gdLst/>
              <a:ahLst/>
              <a:cxnLst/>
              <a:rect l="l" t="t" r="r" b="b"/>
              <a:pathLst>
                <a:path w="47625" h="47625">
                  <a:moveTo>
                    <a:pt x="23734" y="0"/>
                  </a:moveTo>
                  <a:lnTo>
                    <a:pt x="14512" y="1870"/>
                  </a:lnTo>
                  <a:lnTo>
                    <a:pt x="6966" y="6966"/>
                  </a:lnTo>
                  <a:lnTo>
                    <a:pt x="1870" y="14512"/>
                  </a:lnTo>
                  <a:lnTo>
                    <a:pt x="0" y="23734"/>
                  </a:lnTo>
                  <a:lnTo>
                    <a:pt x="1870" y="32916"/>
                  </a:lnTo>
                  <a:lnTo>
                    <a:pt x="6966" y="40442"/>
                  </a:lnTo>
                  <a:lnTo>
                    <a:pt x="14512" y="45531"/>
                  </a:lnTo>
                  <a:lnTo>
                    <a:pt x="23734" y="47401"/>
                  </a:lnTo>
                  <a:lnTo>
                    <a:pt x="32944" y="45531"/>
                  </a:lnTo>
                  <a:lnTo>
                    <a:pt x="40467" y="40442"/>
                  </a:lnTo>
                  <a:lnTo>
                    <a:pt x="45540" y="32916"/>
                  </a:lnTo>
                  <a:lnTo>
                    <a:pt x="47401" y="23734"/>
                  </a:lnTo>
                  <a:lnTo>
                    <a:pt x="45540" y="14512"/>
                  </a:lnTo>
                  <a:lnTo>
                    <a:pt x="40467" y="6966"/>
                  </a:lnTo>
                  <a:lnTo>
                    <a:pt x="32944" y="1870"/>
                  </a:lnTo>
                  <a:lnTo>
                    <a:pt x="23734" y="0"/>
                  </a:lnTo>
                  <a:close/>
                </a:path>
              </a:pathLst>
            </a:custGeom>
            <a:solidFill>
              <a:srgbClr val="000000"/>
            </a:solidFill>
          </p:spPr>
          <p:txBody>
            <a:bodyPr wrap="square" lIns="0" tIns="0" rIns="0" bIns="0" rtlCol="0"/>
            <a:lstStyle/>
            <a:p>
              <a:endParaRPr sz="2219"/>
            </a:p>
          </p:txBody>
        </p:sp>
        <p:sp>
          <p:nvSpPr>
            <p:cNvPr id="56" name="object 56"/>
            <p:cNvSpPr/>
            <p:nvPr/>
          </p:nvSpPr>
          <p:spPr>
            <a:xfrm>
              <a:off x="4065167" y="1624652"/>
              <a:ext cx="47625" cy="47625"/>
            </a:xfrm>
            <a:custGeom>
              <a:avLst/>
              <a:gdLst/>
              <a:ahLst/>
              <a:cxnLst/>
              <a:rect l="l" t="t" r="r" b="b"/>
              <a:pathLst>
                <a:path w="47625" h="47625">
                  <a:moveTo>
                    <a:pt x="0" y="23734"/>
                  </a:moveTo>
                  <a:lnTo>
                    <a:pt x="1870" y="14512"/>
                  </a:lnTo>
                  <a:lnTo>
                    <a:pt x="6966" y="6966"/>
                  </a:lnTo>
                  <a:lnTo>
                    <a:pt x="14512" y="1870"/>
                  </a:lnTo>
                  <a:lnTo>
                    <a:pt x="23734" y="0"/>
                  </a:lnTo>
                  <a:lnTo>
                    <a:pt x="32944" y="1870"/>
                  </a:lnTo>
                  <a:lnTo>
                    <a:pt x="40467" y="6966"/>
                  </a:lnTo>
                  <a:lnTo>
                    <a:pt x="45540" y="14512"/>
                  </a:lnTo>
                  <a:lnTo>
                    <a:pt x="47401" y="23734"/>
                  </a:lnTo>
                  <a:lnTo>
                    <a:pt x="45540" y="32916"/>
                  </a:lnTo>
                  <a:lnTo>
                    <a:pt x="40467" y="40442"/>
                  </a:lnTo>
                  <a:lnTo>
                    <a:pt x="32944" y="45531"/>
                  </a:lnTo>
                  <a:lnTo>
                    <a:pt x="23734" y="47401"/>
                  </a:lnTo>
                  <a:lnTo>
                    <a:pt x="14512" y="45531"/>
                  </a:lnTo>
                  <a:lnTo>
                    <a:pt x="6966" y="40442"/>
                  </a:lnTo>
                  <a:lnTo>
                    <a:pt x="1870" y="32916"/>
                  </a:lnTo>
                  <a:lnTo>
                    <a:pt x="0" y="23734"/>
                  </a:lnTo>
                </a:path>
              </a:pathLst>
            </a:custGeom>
            <a:ln w="4733">
              <a:solidFill>
                <a:srgbClr val="000000"/>
              </a:solidFill>
            </a:ln>
          </p:spPr>
          <p:txBody>
            <a:bodyPr wrap="square" lIns="0" tIns="0" rIns="0" bIns="0" rtlCol="0"/>
            <a:lstStyle/>
            <a:p>
              <a:endParaRPr sz="2219"/>
            </a:p>
          </p:txBody>
        </p:sp>
        <p:sp>
          <p:nvSpPr>
            <p:cNvPr id="57" name="object 57"/>
            <p:cNvSpPr/>
            <p:nvPr/>
          </p:nvSpPr>
          <p:spPr>
            <a:xfrm>
              <a:off x="3257343" y="1625852"/>
              <a:ext cx="1663700" cy="351790"/>
            </a:xfrm>
            <a:custGeom>
              <a:avLst/>
              <a:gdLst/>
              <a:ahLst/>
              <a:cxnLst/>
              <a:rect l="l" t="t" r="r" b="b"/>
              <a:pathLst>
                <a:path w="1663700" h="351789">
                  <a:moveTo>
                    <a:pt x="0" y="0"/>
                  </a:moveTo>
                  <a:lnTo>
                    <a:pt x="277208" y="39667"/>
                  </a:lnTo>
                  <a:lnTo>
                    <a:pt x="554349" y="19400"/>
                  </a:lnTo>
                  <a:lnTo>
                    <a:pt x="831558" y="22534"/>
                  </a:lnTo>
                  <a:lnTo>
                    <a:pt x="1108766" y="194805"/>
                  </a:lnTo>
                  <a:lnTo>
                    <a:pt x="1385907" y="286008"/>
                  </a:lnTo>
                  <a:lnTo>
                    <a:pt x="1663116" y="351343"/>
                  </a:lnTo>
                </a:path>
              </a:pathLst>
            </a:custGeom>
            <a:ln w="19933">
              <a:solidFill>
                <a:srgbClr val="000000"/>
              </a:solidFill>
            </a:ln>
          </p:spPr>
          <p:txBody>
            <a:bodyPr wrap="square" lIns="0" tIns="0" rIns="0" bIns="0" rtlCol="0"/>
            <a:lstStyle/>
            <a:p>
              <a:endParaRPr sz="2219"/>
            </a:p>
          </p:txBody>
        </p:sp>
        <p:sp>
          <p:nvSpPr>
            <p:cNvPr id="58" name="object 58"/>
            <p:cNvSpPr/>
            <p:nvPr/>
          </p:nvSpPr>
          <p:spPr>
            <a:xfrm>
              <a:off x="3257343" y="1587518"/>
              <a:ext cx="1663700" cy="707390"/>
            </a:xfrm>
            <a:custGeom>
              <a:avLst/>
              <a:gdLst/>
              <a:ahLst/>
              <a:cxnLst/>
              <a:rect l="l" t="t" r="r" b="b"/>
              <a:pathLst>
                <a:path w="1663700" h="707389">
                  <a:moveTo>
                    <a:pt x="831558" y="60868"/>
                  </a:moveTo>
                  <a:lnTo>
                    <a:pt x="1108766" y="370744"/>
                  </a:lnTo>
                  <a:lnTo>
                    <a:pt x="1385907" y="500681"/>
                  </a:lnTo>
                  <a:lnTo>
                    <a:pt x="1663116" y="707021"/>
                  </a:lnTo>
                  <a:lnTo>
                    <a:pt x="1663116" y="147937"/>
                  </a:lnTo>
                  <a:lnTo>
                    <a:pt x="1385907" y="147937"/>
                  </a:lnTo>
                  <a:lnTo>
                    <a:pt x="1108766" y="95602"/>
                  </a:lnTo>
                  <a:lnTo>
                    <a:pt x="831558" y="60868"/>
                  </a:lnTo>
                  <a:close/>
                </a:path>
                <a:path w="1663700" h="707389">
                  <a:moveTo>
                    <a:pt x="1663116" y="72335"/>
                  </a:moveTo>
                  <a:lnTo>
                    <a:pt x="1385907" y="147937"/>
                  </a:lnTo>
                  <a:lnTo>
                    <a:pt x="1663116" y="147937"/>
                  </a:lnTo>
                  <a:lnTo>
                    <a:pt x="1663116" y="72335"/>
                  </a:lnTo>
                  <a:close/>
                </a:path>
                <a:path w="1663700" h="707389">
                  <a:moveTo>
                    <a:pt x="0" y="0"/>
                  </a:moveTo>
                  <a:lnTo>
                    <a:pt x="0" y="76602"/>
                  </a:lnTo>
                  <a:lnTo>
                    <a:pt x="277208" y="119803"/>
                  </a:lnTo>
                  <a:lnTo>
                    <a:pt x="554349" y="97536"/>
                  </a:lnTo>
                  <a:lnTo>
                    <a:pt x="831558" y="60868"/>
                  </a:lnTo>
                  <a:lnTo>
                    <a:pt x="672292" y="36201"/>
                  </a:lnTo>
                  <a:lnTo>
                    <a:pt x="277208" y="36201"/>
                  </a:lnTo>
                  <a:lnTo>
                    <a:pt x="0" y="0"/>
                  </a:lnTo>
                  <a:close/>
                </a:path>
                <a:path w="1663700" h="707389">
                  <a:moveTo>
                    <a:pt x="554349" y="17933"/>
                  </a:moveTo>
                  <a:lnTo>
                    <a:pt x="277208" y="36201"/>
                  </a:lnTo>
                  <a:lnTo>
                    <a:pt x="672292" y="36201"/>
                  </a:lnTo>
                  <a:lnTo>
                    <a:pt x="554349" y="17933"/>
                  </a:lnTo>
                  <a:close/>
                </a:path>
              </a:pathLst>
            </a:custGeom>
            <a:solidFill>
              <a:srgbClr val="CCCCCC">
                <a:alpha val="50199"/>
              </a:srgbClr>
            </a:solidFill>
          </p:spPr>
          <p:txBody>
            <a:bodyPr wrap="square" lIns="0" tIns="0" rIns="0" bIns="0" rtlCol="0"/>
            <a:lstStyle/>
            <a:p>
              <a:endParaRPr sz="2219"/>
            </a:p>
          </p:txBody>
        </p:sp>
        <p:sp>
          <p:nvSpPr>
            <p:cNvPr id="59" name="object 59"/>
            <p:cNvSpPr/>
            <p:nvPr/>
          </p:nvSpPr>
          <p:spPr>
            <a:xfrm>
              <a:off x="3174207" y="1648386"/>
              <a:ext cx="1829435" cy="0"/>
            </a:xfrm>
            <a:custGeom>
              <a:avLst/>
              <a:gdLst/>
              <a:ahLst/>
              <a:cxnLst/>
              <a:rect l="l" t="t" r="r" b="b"/>
              <a:pathLst>
                <a:path w="1829435">
                  <a:moveTo>
                    <a:pt x="0" y="0"/>
                  </a:moveTo>
                  <a:lnTo>
                    <a:pt x="1829387" y="0"/>
                  </a:lnTo>
                </a:path>
              </a:pathLst>
            </a:custGeom>
            <a:ln w="7133">
              <a:solidFill>
                <a:srgbClr val="FF0000"/>
              </a:solidFill>
            </a:ln>
          </p:spPr>
          <p:txBody>
            <a:bodyPr wrap="square" lIns="0" tIns="0" rIns="0" bIns="0" rtlCol="0"/>
            <a:lstStyle/>
            <a:p>
              <a:endParaRPr sz="2219"/>
            </a:p>
          </p:txBody>
        </p:sp>
        <p:sp>
          <p:nvSpPr>
            <p:cNvPr id="60" name="object 60"/>
            <p:cNvSpPr/>
            <p:nvPr/>
          </p:nvSpPr>
          <p:spPr>
            <a:xfrm>
              <a:off x="4088901" y="921898"/>
              <a:ext cx="0" cy="1453515"/>
            </a:xfrm>
            <a:custGeom>
              <a:avLst/>
              <a:gdLst/>
              <a:ahLst/>
              <a:cxnLst/>
              <a:rect l="l" t="t" r="r" b="b"/>
              <a:pathLst>
                <a:path h="1453514">
                  <a:moveTo>
                    <a:pt x="0" y="1452909"/>
                  </a:moveTo>
                  <a:lnTo>
                    <a:pt x="0" y="0"/>
                  </a:lnTo>
                </a:path>
              </a:pathLst>
            </a:custGeom>
            <a:ln w="15667">
              <a:solidFill>
                <a:srgbClr val="000000"/>
              </a:solidFill>
              <a:prstDash val="dash"/>
            </a:ln>
          </p:spPr>
          <p:txBody>
            <a:bodyPr wrap="square" lIns="0" tIns="0" rIns="0" bIns="0" rtlCol="0"/>
            <a:lstStyle/>
            <a:p>
              <a:endParaRPr sz="2219"/>
            </a:p>
          </p:txBody>
        </p:sp>
        <p:sp>
          <p:nvSpPr>
            <p:cNvPr id="61" name="object 61"/>
            <p:cNvSpPr/>
            <p:nvPr/>
          </p:nvSpPr>
          <p:spPr>
            <a:xfrm>
              <a:off x="3174207" y="921898"/>
              <a:ext cx="0" cy="1453515"/>
            </a:xfrm>
            <a:custGeom>
              <a:avLst/>
              <a:gdLst/>
              <a:ahLst/>
              <a:cxnLst/>
              <a:rect l="l" t="t" r="r" b="b"/>
              <a:pathLst>
                <a:path h="1453514">
                  <a:moveTo>
                    <a:pt x="0" y="1452909"/>
                  </a:moveTo>
                  <a:lnTo>
                    <a:pt x="0" y="0"/>
                  </a:lnTo>
                </a:path>
              </a:pathLst>
            </a:custGeom>
            <a:ln w="7133">
              <a:solidFill>
                <a:srgbClr val="000000"/>
              </a:solidFill>
            </a:ln>
          </p:spPr>
          <p:txBody>
            <a:bodyPr wrap="square" lIns="0" tIns="0" rIns="0" bIns="0" rtlCol="0"/>
            <a:lstStyle/>
            <a:p>
              <a:endParaRPr sz="2219"/>
            </a:p>
          </p:txBody>
        </p:sp>
        <p:sp>
          <p:nvSpPr>
            <p:cNvPr id="62" name="object 62"/>
            <p:cNvSpPr/>
            <p:nvPr/>
          </p:nvSpPr>
          <p:spPr>
            <a:xfrm>
              <a:off x="3155940" y="987967"/>
              <a:ext cx="18415" cy="1320800"/>
            </a:xfrm>
            <a:custGeom>
              <a:avLst/>
              <a:gdLst/>
              <a:ahLst/>
              <a:cxnLst/>
              <a:rect l="l" t="t" r="r" b="b"/>
              <a:pathLst>
                <a:path w="18414" h="1320800">
                  <a:moveTo>
                    <a:pt x="0" y="1320772"/>
                  </a:moveTo>
                  <a:lnTo>
                    <a:pt x="18267" y="1320772"/>
                  </a:lnTo>
                </a:path>
                <a:path w="18414" h="1320800">
                  <a:moveTo>
                    <a:pt x="0" y="990562"/>
                  </a:moveTo>
                  <a:lnTo>
                    <a:pt x="18267" y="990562"/>
                  </a:lnTo>
                </a:path>
                <a:path w="18414" h="1320800">
                  <a:moveTo>
                    <a:pt x="0" y="660419"/>
                  </a:moveTo>
                  <a:lnTo>
                    <a:pt x="18267" y="660419"/>
                  </a:lnTo>
                </a:path>
                <a:path w="18414" h="1320800">
                  <a:moveTo>
                    <a:pt x="0" y="330209"/>
                  </a:moveTo>
                  <a:lnTo>
                    <a:pt x="18267" y="330209"/>
                  </a:lnTo>
                </a:path>
                <a:path w="18414" h="1320800">
                  <a:moveTo>
                    <a:pt x="0" y="0"/>
                  </a:moveTo>
                  <a:lnTo>
                    <a:pt x="18267" y="0"/>
                  </a:lnTo>
                </a:path>
              </a:pathLst>
            </a:custGeom>
            <a:ln w="7133">
              <a:solidFill>
                <a:srgbClr val="333333"/>
              </a:solidFill>
            </a:ln>
          </p:spPr>
          <p:txBody>
            <a:bodyPr wrap="square" lIns="0" tIns="0" rIns="0" bIns="0" rtlCol="0"/>
            <a:lstStyle/>
            <a:p>
              <a:endParaRPr sz="2219"/>
            </a:p>
          </p:txBody>
        </p:sp>
        <p:sp>
          <p:nvSpPr>
            <p:cNvPr id="63" name="object 63"/>
            <p:cNvSpPr/>
            <p:nvPr/>
          </p:nvSpPr>
          <p:spPr>
            <a:xfrm>
              <a:off x="3174207" y="2374808"/>
              <a:ext cx="1829435" cy="0"/>
            </a:xfrm>
            <a:custGeom>
              <a:avLst/>
              <a:gdLst/>
              <a:ahLst/>
              <a:cxnLst/>
              <a:rect l="l" t="t" r="r" b="b"/>
              <a:pathLst>
                <a:path w="1829435">
                  <a:moveTo>
                    <a:pt x="0" y="0"/>
                  </a:moveTo>
                  <a:lnTo>
                    <a:pt x="1829387" y="0"/>
                  </a:lnTo>
                </a:path>
              </a:pathLst>
            </a:custGeom>
            <a:ln w="7133">
              <a:solidFill>
                <a:srgbClr val="000000"/>
              </a:solidFill>
            </a:ln>
          </p:spPr>
          <p:txBody>
            <a:bodyPr wrap="square" lIns="0" tIns="0" rIns="0" bIns="0" rtlCol="0"/>
            <a:lstStyle/>
            <a:p>
              <a:endParaRPr sz="2219"/>
            </a:p>
          </p:txBody>
        </p:sp>
        <p:sp>
          <p:nvSpPr>
            <p:cNvPr id="64" name="object 64"/>
            <p:cNvSpPr/>
            <p:nvPr/>
          </p:nvSpPr>
          <p:spPr>
            <a:xfrm>
              <a:off x="3257343" y="2374808"/>
              <a:ext cx="1663700" cy="18415"/>
            </a:xfrm>
            <a:custGeom>
              <a:avLst/>
              <a:gdLst/>
              <a:ahLst/>
              <a:cxnLst/>
              <a:rect l="l" t="t" r="r" b="b"/>
              <a:pathLst>
                <a:path w="1663700" h="18414">
                  <a:moveTo>
                    <a:pt x="0" y="18267"/>
                  </a:moveTo>
                  <a:lnTo>
                    <a:pt x="0" y="0"/>
                  </a:lnTo>
                </a:path>
                <a:path w="1663700" h="18414">
                  <a:moveTo>
                    <a:pt x="554349" y="18267"/>
                  </a:moveTo>
                  <a:lnTo>
                    <a:pt x="554349" y="0"/>
                  </a:lnTo>
                </a:path>
                <a:path w="1663700" h="18414">
                  <a:moveTo>
                    <a:pt x="1108766" y="18267"/>
                  </a:moveTo>
                  <a:lnTo>
                    <a:pt x="1108766" y="0"/>
                  </a:lnTo>
                </a:path>
                <a:path w="1663700" h="18414">
                  <a:moveTo>
                    <a:pt x="1663116" y="18267"/>
                  </a:moveTo>
                  <a:lnTo>
                    <a:pt x="1663116" y="0"/>
                  </a:lnTo>
                </a:path>
              </a:pathLst>
            </a:custGeom>
            <a:ln w="7133">
              <a:solidFill>
                <a:srgbClr val="333333"/>
              </a:solidFill>
            </a:ln>
          </p:spPr>
          <p:txBody>
            <a:bodyPr wrap="square" lIns="0" tIns="0" rIns="0" bIns="0" rtlCol="0"/>
            <a:lstStyle/>
            <a:p>
              <a:endParaRPr sz="2219"/>
            </a:p>
          </p:txBody>
        </p:sp>
      </p:grpSp>
      <p:sp>
        <p:nvSpPr>
          <p:cNvPr id="65" name="object 65"/>
          <p:cNvSpPr txBox="1"/>
          <p:nvPr/>
        </p:nvSpPr>
        <p:spPr>
          <a:xfrm>
            <a:off x="4792865" y="3544722"/>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66" name="object 66"/>
          <p:cNvSpPr txBox="1"/>
          <p:nvPr/>
        </p:nvSpPr>
        <p:spPr>
          <a:xfrm>
            <a:off x="4792865" y="3021297"/>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−2</a:t>
            </a:r>
            <a:endParaRPr sz="1110"/>
          </a:p>
        </p:txBody>
      </p:sp>
      <p:sp>
        <p:nvSpPr>
          <p:cNvPr id="67" name="object 67"/>
          <p:cNvSpPr txBox="1"/>
          <p:nvPr/>
        </p:nvSpPr>
        <p:spPr>
          <a:xfrm>
            <a:off x="4879204" y="2497872"/>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0</a:t>
            </a:r>
            <a:endParaRPr sz="1110"/>
          </a:p>
        </p:txBody>
      </p:sp>
      <p:sp>
        <p:nvSpPr>
          <p:cNvPr id="68" name="object 68"/>
          <p:cNvSpPr txBox="1"/>
          <p:nvPr/>
        </p:nvSpPr>
        <p:spPr>
          <a:xfrm>
            <a:off x="4879204" y="1974447"/>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69" name="object 69"/>
          <p:cNvSpPr txBox="1"/>
          <p:nvPr/>
        </p:nvSpPr>
        <p:spPr>
          <a:xfrm>
            <a:off x="4879204" y="1451024"/>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4</a:t>
            </a:r>
            <a:endParaRPr sz="1110"/>
          </a:p>
        </p:txBody>
      </p:sp>
      <p:sp>
        <p:nvSpPr>
          <p:cNvPr id="70" name="object 70"/>
          <p:cNvSpPr txBox="1"/>
          <p:nvPr/>
        </p:nvSpPr>
        <p:spPr>
          <a:xfrm>
            <a:off x="5061077" y="3754599"/>
            <a:ext cx="209364" cy="198258"/>
          </a:xfrm>
          <a:prstGeom prst="rect">
            <a:avLst/>
          </a:prstGeom>
        </p:spPr>
        <p:txBody>
          <a:bodyPr vert="horz" wrap="square" lIns="0" tIns="27177" rIns="0" bIns="0" rtlCol="0">
            <a:spAutoFit/>
          </a:bodyPr>
          <a:lstStyle/>
          <a:p>
            <a:pPr marL="20131">
              <a:spcBef>
                <a:spcPts val="214"/>
              </a:spcBef>
            </a:pPr>
            <a:r>
              <a:rPr sz="1110" spc="-40" dirty="0">
                <a:solidFill>
                  <a:srgbClr val="4D4D4D"/>
                </a:solidFill>
              </a:rPr>
              <a:t>−4</a:t>
            </a:r>
            <a:endParaRPr sz="1110"/>
          </a:p>
        </p:txBody>
      </p:sp>
      <p:sp>
        <p:nvSpPr>
          <p:cNvPr id="71" name="object 71"/>
          <p:cNvSpPr txBox="1"/>
          <p:nvPr/>
        </p:nvSpPr>
        <p:spPr>
          <a:xfrm>
            <a:off x="7740550" y="3754599"/>
            <a:ext cx="122800" cy="198258"/>
          </a:xfrm>
          <a:prstGeom prst="rect">
            <a:avLst/>
          </a:prstGeom>
        </p:spPr>
        <p:txBody>
          <a:bodyPr vert="horz" wrap="square" lIns="0" tIns="27177" rIns="0" bIns="0" rtlCol="0">
            <a:spAutoFit/>
          </a:bodyPr>
          <a:lstStyle/>
          <a:p>
            <a:pPr marL="20131">
              <a:spcBef>
                <a:spcPts val="214"/>
              </a:spcBef>
            </a:pPr>
            <a:r>
              <a:rPr sz="1110" spc="-79" dirty="0">
                <a:solidFill>
                  <a:srgbClr val="4D4D4D"/>
                </a:solidFill>
              </a:rPr>
              <a:t>2</a:t>
            </a:r>
            <a:endParaRPr sz="1110"/>
          </a:p>
        </p:txBody>
      </p:sp>
      <p:sp>
        <p:nvSpPr>
          <p:cNvPr id="72" name="object 72"/>
          <p:cNvSpPr txBox="1"/>
          <p:nvPr/>
        </p:nvSpPr>
        <p:spPr>
          <a:xfrm>
            <a:off x="5896992" y="3754599"/>
            <a:ext cx="1173644" cy="386515"/>
          </a:xfrm>
          <a:prstGeom prst="rect">
            <a:avLst/>
          </a:prstGeom>
        </p:spPr>
        <p:txBody>
          <a:bodyPr vert="horz" wrap="square" lIns="0" tIns="27177" rIns="0" bIns="0" rtlCol="0">
            <a:spAutoFit/>
          </a:bodyPr>
          <a:lstStyle/>
          <a:p>
            <a:pPr marL="62405">
              <a:lnSpc>
                <a:spcPts val="1308"/>
              </a:lnSpc>
              <a:spcBef>
                <a:spcPts val="214"/>
              </a:spcBef>
              <a:tabLst>
                <a:tab pos="984395" algn="l"/>
              </a:tabLst>
            </a:pPr>
            <a:r>
              <a:rPr sz="1110" spc="-40" dirty="0">
                <a:solidFill>
                  <a:srgbClr val="4D4D4D"/>
                </a:solidFill>
              </a:rPr>
              <a:t>−2</a:t>
            </a:r>
            <a:r>
              <a:rPr sz="1110" dirty="0">
                <a:solidFill>
                  <a:srgbClr val="4D4D4D"/>
                </a:solidFill>
              </a:rPr>
              <a:t>	</a:t>
            </a:r>
            <a:r>
              <a:rPr sz="1110" spc="-79" dirty="0">
                <a:solidFill>
                  <a:srgbClr val="4D4D4D"/>
                </a:solidFill>
              </a:rPr>
              <a:t>0</a:t>
            </a:r>
            <a:endParaRPr sz="1110"/>
          </a:p>
          <a:p>
            <a:pPr marL="20131">
              <a:lnSpc>
                <a:spcPts val="1496"/>
              </a:lnSpc>
            </a:pPr>
            <a:r>
              <a:rPr sz="1268" b="1" dirty="0"/>
              <a:t>Year</a:t>
            </a:r>
            <a:r>
              <a:rPr sz="1268" b="1" spc="79" dirty="0"/>
              <a:t> </a:t>
            </a:r>
            <a:r>
              <a:rPr sz="1268" b="1" dirty="0"/>
              <a:t>Since</a:t>
            </a:r>
            <a:r>
              <a:rPr sz="1268" b="1" spc="87" dirty="0"/>
              <a:t> </a:t>
            </a:r>
            <a:r>
              <a:rPr sz="1268" b="1" spc="-40" dirty="0"/>
              <a:t>SC</a:t>
            </a:r>
            <a:endParaRPr sz="1268"/>
          </a:p>
        </p:txBody>
      </p:sp>
      <p:sp>
        <p:nvSpPr>
          <p:cNvPr id="73" name="object 73"/>
          <p:cNvSpPr txBox="1"/>
          <p:nvPr/>
        </p:nvSpPr>
        <p:spPr>
          <a:xfrm>
            <a:off x="5013627" y="1138322"/>
            <a:ext cx="2121820" cy="263225"/>
          </a:xfrm>
          <a:prstGeom prst="rect">
            <a:avLst/>
          </a:prstGeom>
        </p:spPr>
        <p:txBody>
          <a:bodyPr vert="horz" wrap="square" lIns="0" tIns="19125" rIns="0" bIns="0" rtlCol="0">
            <a:spAutoFit/>
          </a:bodyPr>
          <a:lstStyle/>
          <a:p>
            <a:pPr marL="20131">
              <a:spcBef>
                <a:spcPts val="151"/>
              </a:spcBef>
            </a:pPr>
            <a:r>
              <a:rPr sz="1585" b="1" dirty="0"/>
              <a:t>US−Born,</a:t>
            </a:r>
            <a:r>
              <a:rPr sz="1585" b="1" spc="-71" dirty="0"/>
              <a:t> </a:t>
            </a:r>
            <a:r>
              <a:rPr sz="1585" b="1" dirty="0"/>
              <a:t>Higher</a:t>
            </a:r>
            <a:r>
              <a:rPr sz="1585" b="1" spc="-71" dirty="0"/>
              <a:t> </a:t>
            </a:r>
            <a:r>
              <a:rPr sz="1585" b="1" spc="-16" dirty="0"/>
              <a:t>Skill</a:t>
            </a:r>
            <a:endParaRPr sz="1585"/>
          </a:p>
        </p:txBody>
      </p:sp>
      <p:sp>
        <p:nvSpPr>
          <p:cNvPr id="74" name="object 74"/>
          <p:cNvSpPr txBox="1"/>
          <p:nvPr/>
        </p:nvSpPr>
        <p:spPr>
          <a:xfrm>
            <a:off x="182612" y="4381849"/>
            <a:ext cx="5811853" cy="262208"/>
          </a:xfrm>
          <a:prstGeom prst="rect">
            <a:avLst/>
          </a:prstGeom>
        </p:spPr>
        <p:txBody>
          <a:bodyPr vert="horz" wrap="square" lIns="0" tIns="18118" rIns="0" bIns="0" rtlCol="0">
            <a:spAutoFit/>
          </a:bodyPr>
          <a:lstStyle/>
          <a:p>
            <a:pPr marL="20131">
              <a:spcBef>
                <a:spcPts val="143"/>
              </a:spcBef>
            </a:pPr>
            <a:r>
              <a:rPr sz="1585" dirty="0">
                <a:solidFill>
                  <a:srgbClr val="FF0000"/>
                </a:solidFill>
              </a:rPr>
              <a:t>Consistent</a:t>
            </a:r>
            <a:r>
              <a:rPr sz="1585" spc="214" dirty="0">
                <a:solidFill>
                  <a:srgbClr val="FF0000"/>
                </a:solidFill>
              </a:rPr>
              <a:t> </a:t>
            </a:r>
            <a:r>
              <a:rPr sz="1585" dirty="0">
                <a:solidFill>
                  <a:srgbClr val="FF0000"/>
                </a:solidFill>
              </a:rPr>
              <a:t>with</a:t>
            </a:r>
            <a:r>
              <a:rPr sz="1585" spc="222" dirty="0">
                <a:solidFill>
                  <a:srgbClr val="FF0000"/>
                </a:solidFill>
              </a:rPr>
              <a:t> </a:t>
            </a:r>
            <a:r>
              <a:rPr sz="1585" dirty="0">
                <a:solidFill>
                  <a:srgbClr val="FF0000"/>
                </a:solidFill>
              </a:rPr>
              <a:t>skilled</a:t>
            </a:r>
            <a:r>
              <a:rPr sz="1585" spc="214" dirty="0">
                <a:solidFill>
                  <a:srgbClr val="FF0000"/>
                </a:solidFill>
              </a:rPr>
              <a:t> </a:t>
            </a:r>
            <a:r>
              <a:rPr sz="1585" dirty="0">
                <a:solidFill>
                  <a:srgbClr val="FF0000"/>
                </a:solidFill>
              </a:rPr>
              <a:t>labor</a:t>
            </a:r>
            <a:r>
              <a:rPr sz="1585" spc="222" dirty="0">
                <a:solidFill>
                  <a:srgbClr val="FF0000"/>
                </a:solidFill>
              </a:rPr>
              <a:t> </a:t>
            </a:r>
            <a:r>
              <a:rPr sz="1585" dirty="0">
                <a:solidFill>
                  <a:srgbClr val="FF0000"/>
                </a:solidFill>
              </a:rPr>
              <a:t>being</a:t>
            </a:r>
            <a:r>
              <a:rPr sz="1585" spc="222" dirty="0">
                <a:solidFill>
                  <a:srgbClr val="FF0000"/>
                </a:solidFill>
              </a:rPr>
              <a:t> </a:t>
            </a:r>
            <a:r>
              <a:rPr sz="1585" dirty="0">
                <a:solidFill>
                  <a:srgbClr val="FF0000"/>
                </a:solidFill>
              </a:rPr>
              <a:t>a</a:t>
            </a:r>
            <a:r>
              <a:rPr sz="1585" spc="214" dirty="0">
                <a:solidFill>
                  <a:srgbClr val="FF0000"/>
                </a:solidFill>
              </a:rPr>
              <a:t> </a:t>
            </a:r>
            <a:r>
              <a:rPr sz="1585" dirty="0">
                <a:solidFill>
                  <a:srgbClr val="FF0000"/>
                </a:solidFill>
              </a:rPr>
              <a:t>compliment</a:t>
            </a:r>
            <a:r>
              <a:rPr sz="1585" spc="222" dirty="0">
                <a:solidFill>
                  <a:srgbClr val="FF0000"/>
                </a:solidFill>
              </a:rPr>
              <a:t> </a:t>
            </a:r>
            <a:r>
              <a:rPr sz="1585" spc="95" dirty="0">
                <a:solidFill>
                  <a:srgbClr val="FF0000"/>
                </a:solidFill>
              </a:rPr>
              <a:t>to</a:t>
            </a:r>
            <a:r>
              <a:rPr sz="1585" spc="222" dirty="0">
                <a:solidFill>
                  <a:srgbClr val="FF0000"/>
                </a:solidFill>
              </a:rPr>
              <a:t> </a:t>
            </a:r>
            <a:r>
              <a:rPr sz="1585" spc="-32" dirty="0">
                <a:solidFill>
                  <a:srgbClr val="FF0000"/>
                </a:solidFill>
              </a:rPr>
              <a:t>less-</a:t>
            </a:r>
            <a:r>
              <a:rPr sz="1585" spc="-16" dirty="0">
                <a:solidFill>
                  <a:srgbClr val="FF0000"/>
                </a:solidFill>
              </a:rPr>
              <a:t>skilled</a:t>
            </a:r>
            <a:endParaRPr sz="1585"/>
          </a:p>
        </p:txBody>
      </p:sp>
      <p:grpSp>
        <p:nvGrpSpPr>
          <p:cNvPr id="75" name="object 75"/>
          <p:cNvGrpSpPr/>
          <p:nvPr/>
        </p:nvGrpSpPr>
        <p:grpSpPr>
          <a:xfrm>
            <a:off x="2238" y="4990484"/>
            <a:ext cx="9130467" cy="145951"/>
            <a:chOff x="0" y="3148317"/>
            <a:chExt cx="5760085" cy="92075"/>
          </a:xfrm>
        </p:grpSpPr>
        <p:sp>
          <p:nvSpPr>
            <p:cNvPr id="76" name="object 76"/>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77" name="object 77"/>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78" name="object 78"/>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3573496417"/>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18FD-6103-3B82-895A-79FDF0137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A7E3B-8FB2-6C95-BF4D-CEDAC9BDD8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1F7148-15A6-F7E1-74DB-BC7C4E86421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467F6FC-1C15-6BB8-859F-677C0F3AD2C7}"/>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p>
        </p:txBody>
      </p:sp>
      <p:sp>
        <p:nvSpPr>
          <p:cNvPr id="5" name="Slide Number Placeholder 4">
            <a:extLst>
              <a:ext uri="{FF2B5EF4-FFF2-40B4-BE49-F238E27FC236}">
                <a16:creationId xmlns:a16="http://schemas.microsoft.com/office/drawing/2014/main" id="{2EA3404D-9B56-3FD0-DDA5-33AC6AAFF51D}"/>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4E4D8-9F32-48B9-A565-7A65177A12AA}" type="slidenum">
              <a:rPr lang="en-US" smtClean="0"/>
              <a:pPr/>
              <a:t>3</a:t>
            </a:fld>
            <a:endParaRPr lang="en-US"/>
          </a:p>
        </p:txBody>
      </p:sp>
      <p:pic>
        <p:nvPicPr>
          <p:cNvPr id="10" name="Picture 9">
            <a:extLst>
              <a:ext uri="{FF2B5EF4-FFF2-40B4-BE49-F238E27FC236}">
                <a16:creationId xmlns:a16="http://schemas.microsoft.com/office/drawing/2014/main" id="{0E782011-972A-B19F-5A2D-72FF781BA812}"/>
              </a:ext>
            </a:extLst>
          </p:cNvPr>
          <p:cNvPicPr>
            <a:picLocks noChangeAspect="1"/>
          </p:cNvPicPr>
          <p:nvPr/>
        </p:nvPicPr>
        <p:blipFill>
          <a:blip r:embed="rId3"/>
          <a:stretch>
            <a:fillRect/>
          </a:stretch>
        </p:blipFill>
        <p:spPr>
          <a:xfrm>
            <a:off x="1779964" y="380031"/>
            <a:ext cx="5701667" cy="4195763"/>
          </a:xfrm>
          <a:prstGeom prst="rect">
            <a:avLst/>
          </a:prstGeom>
        </p:spPr>
      </p:pic>
      <p:pic>
        <p:nvPicPr>
          <p:cNvPr id="7" name="Picture 6">
            <a:extLst>
              <a:ext uri="{FF2B5EF4-FFF2-40B4-BE49-F238E27FC236}">
                <a16:creationId xmlns:a16="http://schemas.microsoft.com/office/drawing/2014/main" id="{ADDE8F72-6D23-0D48-23FD-75C899196804}"/>
              </a:ext>
            </a:extLst>
          </p:cNvPr>
          <p:cNvPicPr>
            <a:picLocks noChangeAspect="1"/>
          </p:cNvPicPr>
          <p:nvPr/>
        </p:nvPicPr>
        <p:blipFill>
          <a:blip r:embed="rId4"/>
          <a:stretch>
            <a:fillRect/>
          </a:stretch>
        </p:blipFill>
        <p:spPr>
          <a:xfrm>
            <a:off x="1333331" y="4575794"/>
            <a:ext cx="377223" cy="382938"/>
          </a:xfrm>
          <a:prstGeom prst="rect">
            <a:avLst/>
          </a:prstGeom>
        </p:spPr>
      </p:pic>
    </p:spTree>
    <p:extLst>
      <p:ext uri="{BB962C8B-B14F-4D97-AF65-F5344CB8AC3E}">
        <p14:creationId xmlns:p14="http://schemas.microsoft.com/office/powerpoint/2010/main" val="90850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0254" y="-11259"/>
            <a:ext cx="618025" cy="153516"/>
          </a:xfrm>
          <a:prstGeom prst="rect">
            <a:avLst/>
          </a:prstGeom>
        </p:spPr>
        <p:txBody>
          <a:bodyPr vert="horz" wrap="square" lIns="0" tIns="19125" rIns="0" bIns="0" rtlCol="0">
            <a:spAutoFit/>
          </a:bodyPr>
          <a:lstStyle/>
          <a:p>
            <a:pPr marL="20131">
              <a:spcBef>
                <a:spcPts val="151"/>
              </a:spcBef>
            </a:pPr>
            <a:r>
              <a:rPr sz="872" spc="-16" dirty="0">
                <a:solidFill>
                  <a:srgbClr val="FFFFFF"/>
                </a:solidFill>
                <a:latin typeface="Bookman Old Style"/>
                <a:cs typeface="Bookman Old Style"/>
                <a:hlinkClick r:id="rId2" action="ppaction://hlinksldjump"/>
              </a:rPr>
              <a:t>Motivation</a:t>
            </a:r>
            <a:endParaRPr sz="872">
              <a:latin typeface="Bookman Old Style"/>
              <a:cs typeface="Bookman Old Style"/>
            </a:endParaRPr>
          </a:p>
        </p:txBody>
      </p:sp>
      <p:grpSp>
        <p:nvGrpSpPr>
          <p:cNvPr id="3" name="object 3"/>
          <p:cNvGrpSpPr/>
          <p:nvPr/>
        </p:nvGrpSpPr>
        <p:grpSpPr>
          <a:xfrm>
            <a:off x="2238" y="1"/>
            <a:ext cx="9130467" cy="747871"/>
            <a:chOff x="0" y="0"/>
            <a:chExt cx="5760085" cy="471805"/>
          </a:xfrm>
        </p:grpSpPr>
        <p:sp>
          <p:nvSpPr>
            <p:cNvPr id="4" name="object 4"/>
            <p:cNvSpPr/>
            <p:nvPr/>
          </p:nvSpPr>
          <p:spPr>
            <a:xfrm>
              <a:off x="2880004" y="0"/>
              <a:ext cx="2880360" cy="117475"/>
            </a:xfrm>
            <a:custGeom>
              <a:avLst/>
              <a:gdLst/>
              <a:ahLst/>
              <a:cxnLst/>
              <a:rect l="l" t="t" r="r" b="b"/>
              <a:pathLst>
                <a:path w="2880360" h="117475">
                  <a:moveTo>
                    <a:pt x="2880004" y="0"/>
                  </a:moveTo>
                  <a:lnTo>
                    <a:pt x="0" y="0"/>
                  </a:lnTo>
                  <a:lnTo>
                    <a:pt x="0" y="117068"/>
                  </a:lnTo>
                  <a:lnTo>
                    <a:pt x="2880004" y="117068"/>
                  </a:lnTo>
                  <a:lnTo>
                    <a:pt x="2880004" y="0"/>
                  </a:lnTo>
                  <a:close/>
                </a:path>
              </a:pathLst>
            </a:custGeom>
            <a:solidFill>
              <a:srgbClr val="ADADE0"/>
            </a:solidFill>
          </p:spPr>
          <p:txBody>
            <a:bodyPr wrap="square" lIns="0" tIns="0" rIns="0" bIns="0" rtlCol="0"/>
            <a:lstStyle/>
            <a:p>
              <a:endParaRPr sz="2219"/>
            </a:p>
          </p:txBody>
        </p:sp>
        <p:sp>
          <p:nvSpPr>
            <p:cNvPr id="5" name="object 5"/>
            <p:cNvSpPr/>
            <p:nvPr/>
          </p:nvSpPr>
          <p:spPr>
            <a:xfrm>
              <a:off x="0" y="117068"/>
              <a:ext cx="5760085" cy="354330"/>
            </a:xfrm>
            <a:custGeom>
              <a:avLst/>
              <a:gdLst/>
              <a:ahLst/>
              <a:cxnLst/>
              <a:rect l="l" t="t" r="r" b="b"/>
              <a:pathLst>
                <a:path w="5760085" h="354330">
                  <a:moveTo>
                    <a:pt x="5759996" y="0"/>
                  </a:moveTo>
                  <a:lnTo>
                    <a:pt x="0" y="0"/>
                  </a:lnTo>
                  <a:lnTo>
                    <a:pt x="0" y="354152"/>
                  </a:lnTo>
                  <a:lnTo>
                    <a:pt x="5759996" y="354152"/>
                  </a:lnTo>
                  <a:lnTo>
                    <a:pt x="5759996" y="0"/>
                  </a:lnTo>
                  <a:close/>
                </a:path>
              </a:pathLst>
            </a:custGeom>
            <a:solidFill>
              <a:srgbClr val="F2F2F2"/>
            </a:solidFill>
          </p:spPr>
          <p:txBody>
            <a:bodyPr wrap="square" lIns="0" tIns="0" rIns="0" bIns="0" rtlCol="0"/>
            <a:lstStyle/>
            <a:p>
              <a:endParaRPr sz="2219"/>
            </a:p>
          </p:txBody>
        </p:sp>
      </p:grpSp>
      <p:sp>
        <p:nvSpPr>
          <p:cNvPr id="6" name="object 6"/>
          <p:cNvSpPr txBox="1">
            <a:spLocks noGrp="1"/>
          </p:cNvSpPr>
          <p:nvPr>
            <p:ph type="title"/>
          </p:nvPr>
        </p:nvSpPr>
        <p:spPr>
          <a:prstGeom prst="rect">
            <a:avLst/>
          </a:prstGeom>
        </p:spPr>
        <p:txBody>
          <a:bodyPr spcFirstLastPara="1" vert="horz" wrap="square" lIns="0" tIns="18118" rIns="0" bIns="0" rtlCol="0" anchor="t" anchorCtr="0">
            <a:spAutoFit/>
          </a:bodyPr>
          <a:lstStyle/>
          <a:p>
            <a:pPr marL="20131">
              <a:spcBef>
                <a:spcPts val="143"/>
              </a:spcBef>
            </a:pPr>
            <a:r>
              <a:rPr dirty="0"/>
              <a:t>Wages:</a:t>
            </a:r>
            <a:r>
              <a:rPr spc="159" dirty="0"/>
              <a:t> </a:t>
            </a:r>
            <a:r>
              <a:rPr dirty="0"/>
              <a:t>Small</a:t>
            </a:r>
            <a:r>
              <a:rPr spc="-16" dirty="0"/>
              <a:t> Relative Increases</a:t>
            </a:r>
          </a:p>
        </p:txBody>
      </p:sp>
      <p:sp>
        <p:nvSpPr>
          <p:cNvPr id="83" name="Text Placeholder 82">
            <a:extLst>
              <a:ext uri="{FF2B5EF4-FFF2-40B4-BE49-F238E27FC236}">
                <a16:creationId xmlns:a16="http://schemas.microsoft.com/office/drawing/2014/main" id="{0014E056-0DAF-25B8-7F5B-CA568D780FC4}"/>
              </a:ext>
            </a:extLst>
          </p:cNvPr>
          <p:cNvSpPr>
            <a:spLocks noGrp="1"/>
          </p:cNvSpPr>
          <p:nvPr>
            <p:ph type="body" idx="1"/>
          </p:nvPr>
        </p:nvSpPr>
        <p:spPr/>
        <p:txBody>
          <a:bodyPr/>
          <a:lstStyle/>
          <a:p>
            <a:endParaRPr lang="en-US"/>
          </a:p>
        </p:txBody>
      </p:sp>
      <p:sp>
        <p:nvSpPr>
          <p:cNvPr id="77" name="object 77"/>
          <p:cNvSpPr txBox="1">
            <a:spLocks noGrp="1"/>
          </p:cNvSpPr>
          <p:nvPr>
            <p:ph type="ftr" sz="quarter" idx="5"/>
          </p:nvPr>
        </p:nvSpPr>
        <p:spPr>
          <a:prstGeom prst="rect">
            <a:avLst/>
          </a:prstGeom>
        </p:spPr>
        <p:txBody>
          <a:bodyPr vert="horz" wrap="square" lIns="0" tIns="0" rIns="0" bIns="0" rtlCol="0">
            <a:spAutoFit/>
          </a:bodyPr>
          <a:lstStyle/>
          <a:p>
            <a:pPr marL="20131">
              <a:lnSpc>
                <a:spcPts val="999"/>
              </a:lnSpc>
            </a:pPr>
            <a:r>
              <a:rPr spc="-16" dirty="0"/>
              <a:t>Howard,</a:t>
            </a:r>
            <a:r>
              <a:rPr spc="48" dirty="0"/>
              <a:t> </a:t>
            </a:r>
            <a:r>
              <a:rPr dirty="0"/>
              <a:t>Wang,</a:t>
            </a:r>
            <a:r>
              <a:rPr spc="55" dirty="0"/>
              <a:t> </a:t>
            </a:r>
            <a:r>
              <a:rPr spc="-16" dirty="0"/>
              <a:t>Zhang</a:t>
            </a:r>
          </a:p>
        </p:txBody>
      </p:sp>
      <p:sp>
        <p:nvSpPr>
          <p:cNvPr id="78" name="object 78"/>
          <p:cNvSpPr txBox="1">
            <a:spLocks noGrp="1"/>
          </p:cNvSpPr>
          <p:nvPr>
            <p:ph type="dt" sz="half" idx="6"/>
          </p:nvPr>
        </p:nvSpPr>
        <p:spPr>
          <a:prstGeom prst="rect">
            <a:avLst/>
          </a:prstGeom>
        </p:spPr>
        <p:txBody>
          <a:bodyPr vert="horz" wrap="square" lIns="0" tIns="0" rIns="0" bIns="0" rtlCol="0">
            <a:spAutoFit/>
          </a:bodyPr>
          <a:lstStyle/>
          <a:p>
            <a:pPr marL="20131">
              <a:lnSpc>
                <a:spcPts val="999"/>
              </a:lnSpc>
            </a:pPr>
            <a:r>
              <a:rPr dirty="0"/>
              <a:t>May</a:t>
            </a:r>
            <a:r>
              <a:rPr spc="32" dirty="0"/>
              <a:t> </a:t>
            </a:r>
            <a:r>
              <a:rPr spc="-32" dirty="0"/>
              <a:t>2025</a:t>
            </a:r>
          </a:p>
        </p:txBody>
      </p:sp>
      <p:sp>
        <p:nvSpPr>
          <p:cNvPr id="79" name="object 79"/>
          <p:cNvSpPr txBox="1">
            <a:spLocks noGrp="1"/>
          </p:cNvSpPr>
          <p:nvPr>
            <p:ph type="sldNum" sz="quarter" idx="7"/>
          </p:nvPr>
        </p:nvSpPr>
        <p:spPr>
          <a:prstGeom prst="rect">
            <a:avLst/>
          </a:prstGeom>
        </p:spPr>
        <p:txBody>
          <a:bodyPr spcFirstLastPara="1" vert="horz" wrap="square" lIns="0" tIns="0" rIns="0" bIns="0" rtlCol="0" anchor="ctr" anchorCtr="0">
            <a:spAutoFit/>
          </a:bodyPr>
          <a:lstStyle/>
          <a:p>
            <a:pPr marL="60392">
              <a:lnSpc>
                <a:spcPts val="999"/>
              </a:lnSpc>
            </a:pPr>
            <a:fld id="{81D60167-4931-47E6-BA6A-407CBD079E47}" type="slidenum">
              <a:rPr spc="-55" dirty="0"/>
              <a:pPr marL="60392">
                <a:lnSpc>
                  <a:spcPts val="999"/>
                </a:lnSpc>
              </a:pPr>
              <a:t>30</a:t>
            </a:fld>
            <a:r>
              <a:rPr spc="-103" dirty="0"/>
              <a:t> </a:t>
            </a:r>
            <a:r>
              <a:rPr spc="-32" dirty="0"/>
              <a:t>/</a:t>
            </a:r>
            <a:r>
              <a:rPr spc="-95" dirty="0"/>
              <a:t> </a:t>
            </a:r>
            <a:r>
              <a:rPr spc="-79" dirty="0"/>
              <a:t>8</a:t>
            </a:r>
          </a:p>
        </p:txBody>
      </p:sp>
      <p:grpSp>
        <p:nvGrpSpPr>
          <p:cNvPr id="7" name="object 7"/>
          <p:cNvGrpSpPr/>
          <p:nvPr/>
        </p:nvGrpSpPr>
        <p:grpSpPr>
          <a:xfrm>
            <a:off x="1517132" y="1484776"/>
            <a:ext cx="2987458" cy="2558665"/>
            <a:chOff x="955693" y="936692"/>
            <a:chExt cx="1884680" cy="1614170"/>
          </a:xfrm>
        </p:grpSpPr>
        <p:sp>
          <p:nvSpPr>
            <p:cNvPr id="8" name="object 8"/>
            <p:cNvSpPr/>
            <p:nvPr/>
          </p:nvSpPr>
          <p:spPr>
            <a:xfrm>
              <a:off x="975729" y="936692"/>
              <a:ext cx="1864360" cy="1593850"/>
            </a:xfrm>
            <a:custGeom>
              <a:avLst/>
              <a:gdLst/>
              <a:ahLst/>
              <a:cxnLst/>
              <a:rect l="l" t="t" r="r" b="b"/>
              <a:pathLst>
                <a:path w="1864360" h="1593850">
                  <a:moveTo>
                    <a:pt x="0" y="1521126"/>
                  </a:moveTo>
                  <a:lnTo>
                    <a:pt x="1864224" y="1521126"/>
                  </a:lnTo>
                </a:path>
                <a:path w="1864360" h="1593850">
                  <a:moveTo>
                    <a:pt x="0" y="1107244"/>
                  </a:moveTo>
                  <a:lnTo>
                    <a:pt x="1864224" y="1107244"/>
                  </a:lnTo>
                </a:path>
                <a:path w="1864360" h="1593850">
                  <a:moveTo>
                    <a:pt x="0" y="693289"/>
                  </a:moveTo>
                  <a:lnTo>
                    <a:pt x="1864224" y="693289"/>
                  </a:lnTo>
                </a:path>
                <a:path w="1864360" h="1593850">
                  <a:moveTo>
                    <a:pt x="0" y="279407"/>
                  </a:moveTo>
                  <a:lnTo>
                    <a:pt x="1864224" y="279407"/>
                  </a:lnTo>
                </a:path>
                <a:path w="1864360" h="1593850">
                  <a:moveTo>
                    <a:pt x="84750" y="1593592"/>
                  </a:moveTo>
                  <a:lnTo>
                    <a:pt x="84750" y="0"/>
                  </a:lnTo>
                </a:path>
                <a:path w="1864360" h="1593850">
                  <a:moveTo>
                    <a:pt x="649634" y="1593592"/>
                  </a:moveTo>
                  <a:lnTo>
                    <a:pt x="649634" y="0"/>
                  </a:lnTo>
                </a:path>
                <a:path w="1864360" h="1593850">
                  <a:moveTo>
                    <a:pt x="1214590" y="1593592"/>
                  </a:moveTo>
                  <a:lnTo>
                    <a:pt x="1214590" y="0"/>
                  </a:lnTo>
                </a:path>
                <a:path w="1864360" h="1593850">
                  <a:moveTo>
                    <a:pt x="1779473" y="1593592"/>
                  </a:moveTo>
                  <a:lnTo>
                    <a:pt x="1779473" y="0"/>
                  </a:lnTo>
                </a:path>
              </a:pathLst>
            </a:custGeom>
            <a:ln w="7824">
              <a:solidFill>
                <a:srgbClr val="CCCCCC"/>
              </a:solidFill>
              <a:prstDash val="dot"/>
            </a:ln>
          </p:spPr>
          <p:txBody>
            <a:bodyPr wrap="square" lIns="0" tIns="0" rIns="0" bIns="0" rtlCol="0"/>
            <a:lstStyle/>
            <a:p>
              <a:endParaRPr sz="2219"/>
            </a:p>
          </p:txBody>
        </p:sp>
        <p:sp>
          <p:nvSpPr>
            <p:cNvPr id="9" name="object 9"/>
            <p:cNvSpPr/>
            <p:nvPr/>
          </p:nvSpPr>
          <p:spPr>
            <a:xfrm>
              <a:off x="1034448" y="2018416"/>
              <a:ext cx="52069" cy="52069"/>
            </a:xfrm>
            <a:custGeom>
              <a:avLst/>
              <a:gdLst/>
              <a:ahLst/>
              <a:cxnLst/>
              <a:rect l="l" t="t" r="r" b="b"/>
              <a:pathLst>
                <a:path w="52069" h="52069">
                  <a:moveTo>
                    <a:pt x="26032" y="0"/>
                  </a:moveTo>
                  <a:lnTo>
                    <a:pt x="15918" y="2052"/>
                  </a:lnTo>
                  <a:lnTo>
                    <a:pt x="7641" y="7641"/>
                  </a:lnTo>
                  <a:lnTo>
                    <a:pt x="2052" y="15918"/>
                  </a:lnTo>
                  <a:lnTo>
                    <a:pt x="0" y="26032"/>
                  </a:lnTo>
                  <a:lnTo>
                    <a:pt x="2052" y="36103"/>
                  </a:lnTo>
                  <a:lnTo>
                    <a:pt x="7641" y="44358"/>
                  </a:lnTo>
                  <a:lnTo>
                    <a:pt x="15918" y="49940"/>
                  </a:lnTo>
                  <a:lnTo>
                    <a:pt x="26032" y="51991"/>
                  </a:lnTo>
                  <a:lnTo>
                    <a:pt x="36103" y="49940"/>
                  </a:lnTo>
                  <a:lnTo>
                    <a:pt x="44358" y="44358"/>
                  </a:lnTo>
                  <a:lnTo>
                    <a:pt x="49940" y="36103"/>
                  </a:lnTo>
                  <a:lnTo>
                    <a:pt x="51991" y="26032"/>
                  </a:lnTo>
                  <a:lnTo>
                    <a:pt x="49940" y="15918"/>
                  </a:lnTo>
                  <a:lnTo>
                    <a:pt x="44358" y="7641"/>
                  </a:lnTo>
                  <a:lnTo>
                    <a:pt x="36103" y="2052"/>
                  </a:lnTo>
                  <a:lnTo>
                    <a:pt x="26032" y="0"/>
                  </a:lnTo>
                  <a:close/>
                </a:path>
              </a:pathLst>
            </a:custGeom>
            <a:solidFill>
              <a:srgbClr val="000000"/>
            </a:solidFill>
          </p:spPr>
          <p:txBody>
            <a:bodyPr wrap="square" lIns="0" tIns="0" rIns="0" bIns="0" rtlCol="0"/>
            <a:lstStyle/>
            <a:p>
              <a:endParaRPr sz="2219"/>
            </a:p>
          </p:txBody>
        </p:sp>
        <p:sp>
          <p:nvSpPr>
            <p:cNvPr id="10" name="object 10"/>
            <p:cNvSpPr/>
            <p:nvPr/>
          </p:nvSpPr>
          <p:spPr>
            <a:xfrm>
              <a:off x="1034448" y="2018416"/>
              <a:ext cx="52069" cy="52069"/>
            </a:xfrm>
            <a:custGeom>
              <a:avLst/>
              <a:gdLst/>
              <a:ahLst/>
              <a:cxnLst/>
              <a:rect l="l" t="t" r="r" b="b"/>
              <a:pathLst>
                <a:path w="52069" h="52069">
                  <a:moveTo>
                    <a:pt x="0" y="26032"/>
                  </a:moveTo>
                  <a:lnTo>
                    <a:pt x="2052" y="15918"/>
                  </a:lnTo>
                  <a:lnTo>
                    <a:pt x="7641" y="7641"/>
                  </a:lnTo>
                  <a:lnTo>
                    <a:pt x="15918" y="2052"/>
                  </a:lnTo>
                  <a:lnTo>
                    <a:pt x="26032" y="0"/>
                  </a:lnTo>
                  <a:lnTo>
                    <a:pt x="36103" y="2052"/>
                  </a:lnTo>
                  <a:lnTo>
                    <a:pt x="44358" y="7641"/>
                  </a:lnTo>
                  <a:lnTo>
                    <a:pt x="49940" y="15918"/>
                  </a:lnTo>
                  <a:lnTo>
                    <a:pt x="51991" y="26032"/>
                  </a:lnTo>
                  <a:lnTo>
                    <a:pt x="49940" y="36103"/>
                  </a:lnTo>
                  <a:lnTo>
                    <a:pt x="44358" y="44358"/>
                  </a:lnTo>
                  <a:lnTo>
                    <a:pt x="36103" y="49940"/>
                  </a:lnTo>
                  <a:lnTo>
                    <a:pt x="26032" y="51991"/>
                  </a:lnTo>
                  <a:lnTo>
                    <a:pt x="15918" y="49940"/>
                  </a:lnTo>
                  <a:lnTo>
                    <a:pt x="7641" y="44358"/>
                  </a:lnTo>
                  <a:lnTo>
                    <a:pt x="2052" y="36103"/>
                  </a:lnTo>
                  <a:lnTo>
                    <a:pt x="0" y="26032"/>
                  </a:lnTo>
                </a:path>
              </a:pathLst>
            </a:custGeom>
            <a:ln w="5191">
              <a:solidFill>
                <a:srgbClr val="000000"/>
              </a:solidFill>
            </a:ln>
          </p:spPr>
          <p:txBody>
            <a:bodyPr wrap="square" lIns="0" tIns="0" rIns="0" bIns="0" rtlCol="0"/>
            <a:lstStyle/>
            <a:p>
              <a:endParaRPr sz="2219"/>
            </a:p>
          </p:txBody>
        </p:sp>
        <p:sp>
          <p:nvSpPr>
            <p:cNvPr id="11" name="object 11"/>
            <p:cNvSpPr/>
            <p:nvPr/>
          </p:nvSpPr>
          <p:spPr>
            <a:xfrm>
              <a:off x="1316926" y="2030262"/>
              <a:ext cx="52069" cy="52069"/>
            </a:xfrm>
            <a:custGeom>
              <a:avLst/>
              <a:gdLst/>
              <a:ahLst/>
              <a:cxnLst/>
              <a:rect l="l" t="t" r="r" b="b"/>
              <a:pathLst>
                <a:path w="52069" h="52069">
                  <a:moveTo>
                    <a:pt x="25959" y="0"/>
                  </a:moveTo>
                  <a:lnTo>
                    <a:pt x="15887" y="2050"/>
                  </a:lnTo>
                  <a:lnTo>
                    <a:pt x="7632" y="7632"/>
                  </a:lnTo>
                  <a:lnTo>
                    <a:pt x="2050" y="15887"/>
                  </a:lnTo>
                  <a:lnTo>
                    <a:pt x="0" y="25959"/>
                  </a:lnTo>
                  <a:lnTo>
                    <a:pt x="2050" y="36073"/>
                  </a:lnTo>
                  <a:lnTo>
                    <a:pt x="7632" y="44349"/>
                  </a:lnTo>
                  <a:lnTo>
                    <a:pt x="15887" y="49939"/>
                  </a:lnTo>
                  <a:lnTo>
                    <a:pt x="25959" y="51991"/>
                  </a:lnTo>
                  <a:lnTo>
                    <a:pt x="36073" y="49939"/>
                  </a:lnTo>
                  <a:lnTo>
                    <a:pt x="44349" y="44349"/>
                  </a:lnTo>
                  <a:lnTo>
                    <a:pt x="49939" y="36073"/>
                  </a:lnTo>
                  <a:lnTo>
                    <a:pt x="51991" y="25959"/>
                  </a:lnTo>
                  <a:lnTo>
                    <a:pt x="49939" y="15887"/>
                  </a:lnTo>
                  <a:lnTo>
                    <a:pt x="44349" y="7632"/>
                  </a:lnTo>
                  <a:lnTo>
                    <a:pt x="36073" y="2050"/>
                  </a:lnTo>
                  <a:lnTo>
                    <a:pt x="25959" y="0"/>
                  </a:lnTo>
                  <a:close/>
                </a:path>
              </a:pathLst>
            </a:custGeom>
            <a:solidFill>
              <a:srgbClr val="000000"/>
            </a:solidFill>
          </p:spPr>
          <p:txBody>
            <a:bodyPr wrap="square" lIns="0" tIns="0" rIns="0" bIns="0" rtlCol="0"/>
            <a:lstStyle/>
            <a:p>
              <a:endParaRPr sz="2219"/>
            </a:p>
          </p:txBody>
        </p:sp>
        <p:sp>
          <p:nvSpPr>
            <p:cNvPr id="12" name="object 12"/>
            <p:cNvSpPr/>
            <p:nvPr/>
          </p:nvSpPr>
          <p:spPr>
            <a:xfrm>
              <a:off x="1316926" y="2030262"/>
              <a:ext cx="52069" cy="52069"/>
            </a:xfrm>
            <a:custGeom>
              <a:avLst/>
              <a:gdLst/>
              <a:ahLst/>
              <a:cxnLst/>
              <a:rect l="l" t="t" r="r" b="b"/>
              <a:pathLst>
                <a:path w="52069" h="52069">
                  <a:moveTo>
                    <a:pt x="0" y="25959"/>
                  </a:moveTo>
                  <a:lnTo>
                    <a:pt x="2050" y="15887"/>
                  </a:lnTo>
                  <a:lnTo>
                    <a:pt x="7632" y="7632"/>
                  </a:lnTo>
                  <a:lnTo>
                    <a:pt x="15887" y="2050"/>
                  </a:lnTo>
                  <a:lnTo>
                    <a:pt x="25959" y="0"/>
                  </a:lnTo>
                  <a:lnTo>
                    <a:pt x="36073" y="2050"/>
                  </a:lnTo>
                  <a:lnTo>
                    <a:pt x="44349" y="7632"/>
                  </a:lnTo>
                  <a:lnTo>
                    <a:pt x="49939" y="15887"/>
                  </a:lnTo>
                  <a:lnTo>
                    <a:pt x="51991" y="25959"/>
                  </a:lnTo>
                  <a:lnTo>
                    <a:pt x="49939" y="36073"/>
                  </a:lnTo>
                  <a:lnTo>
                    <a:pt x="44349" y="44349"/>
                  </a:lnTo>
                  <a:lnTo>
                    <a:pt x="36073" y="49939"/>
                  </a:lnTo>
                  <a:lnTo>
                    <a:pt x="25959" y="51991"/>
                  </a:lnTo>
                  <a:lnTo>
                    <a:pt x="15887" y="49939"/>
                  </a:lnTo>
                  <a:lnTo>
                    <a:pt x="7632" y="44349"/>
                  </a:lnTo>
                  <a:lnTo>
                    <a:pt x="2050" y="36073"/>
                  </a:lnTo>
                  <a:lnTo>
                    <a:pt x="0" y="25959"/>
                  </a:lnTo>
                </a:path>
              </a:pathLst>
            </a:custGeom>
            <a:ln w="5191">
              <a:solidFill>
                <a:srgbClr val="000000"/>
              </a:solidFill>
            </a:ln>
          </p:spPr>
          <p:txBody>
            <a:bodyPr wrap="square" lIns="0" tIns="0" rIns="0" bIns="0" rtlCol="0"/>
            <a:lstStyle/>
            <a:p>
              <a:endParaRPr sz="2219"/>
            </a:p>
          </p:txBody>
        </p:sp>
        <p:sp>
          <p:nvSpPr>
            <p:cNvPr id="13" name="object 13"/>
            <p:cNvSpPr/>
            <p:nvPr/>
          </p:nvSpPr>
          <p:spPr>
            <a:xfrm>
              <a:off x="1599404" y="2009934"/>
              <a:ext cx="52069" cy="52069"/>
            </a:xfrm>
            <a:custGeom>
              <a:avLst/>
              <a:gdLst/>
              <a:ahLst/>
              <a:cxnLst/>
              <a:rect l="l" t="t" r="r" b="b"/>
              <a:pathLst>
                <a:path w="52069" h="52069">
                  <a:moveTo>
                    <a:pt x="25959" y="0"/>
                  </a:moveTo>
                  <a:lnTo>
                    <a:pt x="15887" y="2052"/>
                  </a:lnTo>
                  <a:lnTo>
                    <a:pt x="7632" y="7641"/>
                  </a:lnTo>
                  <a:lnTo>
                    <a:pt x="2050" y="15918"/>
                  </a:lnTo>
                  <a:lnTo>
                    <a:pt x="0" y="26032"/>
                  </a:lnTo>
                  <a:lnTo>
                    <a:pt x="2050" y="36103"/>
                  </a:lnTo>
                  <a:lnTo>
                    <a:pt x="7632" y="44358"/>
                  </a:lnTo>
                  <a:lnTo>
                    <a:pt x="15887" y="49940"/>
                  </a:lnTo>
                  <a:lnTo>
                    <a:pt x="25959" y="51991"/>
                  </a:lnTo>
                  <a:lnTo>
                    <a:pt x="36073" y="49940"/>
                  </a:lnTo>
                  <a:lnTo>
                    <a:pt x="44349" y="44358"/>
                  </a:lnTo>
                  <a:lnTo>
                    <a:pt x="49939" y="36103"/>
                  </a:lnTo>
                  <a:lnTo>
                    <a:pt x="51991" y="26032"/>
                  </a:lnTo>
                  <a:lnTo>
                    <a:pt x="49939" y="15918"/>
                  </a:lnTo>
                  <a:lnTo>
                    <a:pt x="44349" y="7641"/>
                  </a:lnTo>
                  <a:lnTo>
                    <a:pt x="36073" y="2052"/>
                  </a:lnTo>
                  <a:lnTo>
                    <a:pt x="25959" y="0"/>
                  </a:lnTo>
                  <a:close/>
                </a:path>
              </a:pathLst>
            </a:custGeom>
            <a:solidFill>
              <a:srgbClr val="000000"/>
            </a:solidFill>
          </p:spPr>
          <p:txBody>
            <a:bodyPr wrap="square" lIns="0" tIns="0" rIns="0" bIns="0" rtlCol="0"/>
            <a:lstStyle/>
            <a:p>
              <a:endParaRPr sz="2219"/>
            </a:p>
          </p:txBody>
        </p:sp>
        <p:sp>
          <p:nvSpPr>
            <p:cNvPr id="14" name="object 14"/>
            <p:cNvSpPr/>
            <p:nvPr/>
          </p:nvSpPr>
          <p:spPr>
            <a:xfrm>
              <a:off x="1599404" y="2009934"/>
              <a:ext cx="52069" cy="52069"/>
            </a:xfrm>
            <a:custGeom>
              <a:avLst/>
              <a:gdLst/>
              <a:ahLst/>
              <a:cxnLst/>
              <a:rect l="l" t="t" r="r" b="b"/>
              <a:pathLst>
                <a:path w="52069" h="52069">
                  <a:moveTo>
                    <a:pt x="0" y="26032"/>
                  </a:moveTo>
                  <a:lnTo>
                    <a:pt x="2050" y="15918"/>
                  </a:lnTo>
                  <a:lnTo>
                    <a:pt x="7632" y="7641"/>
                  </a:lnTo>
                  <a:lnTo>
                    <a:pt x="15887" y="2052"/>
                  </a:lnTo>
                  <a:lnTo>
                    <a:pt x="25959" y="0"/>
                  </a:lnTo>
                  <a:lnTo>
                    <a:pt x="36073" y="2052"/>
                  </a:lnTo>
                  <a:lnTo>
                    <a:pt x="44349" y="7641"/>
                  </a:lnTo>
                  <a:lnTo>
                    <a:pt x="49939" y="15918"/>
                  </a:lnTo>
                  <a:lnTo>
                    <a:pt x="51991" y="26032"/>
                  </a:lnTo>
                  <a:lnTo>
                    <a:pt x="49939" y="36103"/>
                  </a:lnTo>
                  <a:lnTo>
                    <a:pt x="44349" y="44358"/>
                  </a:lnTo>
                  <a:lnTo>
                    <a:pt x="36073" y="49940"/>
                  </a:lnTo>
                  <a:lnTo>
                    <a:pt x="25959" y="51991"/>
                  </a:lnTo>
                  <a:lnTo>
                    <a:pt x="15887" y="49940"/>
                  </a:lnTo>
                  <a:lnTo>
                    <a:pt x="7632" y="44358"/>
                  </a:lnTo>
                  <a:lnTo>
                    <a:pt x="2050" y="36103"/>
                  </a:lnTo>
                  <a:lnTo>
                    <a:pt x="0" y="26032"/>
                  </a:lnTo>
                </a:path>
              </a:pathLst>
            </a:custGeom>
            <a:ln w="5191">
              <a:solidFill>
                <a:srgbClr val="000000"/>
              </a:solidFill>
            </a:ln>
          </p:spPr>
          <p:txBody>
            <a:bodyPr wrap="square" lIns="0" tIns="0" rIns="0" bIns="0" rtlCol="0"/>
            <a:lstStyle/>
            <a:p>
              <a:endParaRPr sz="2219"/>
            </a:p>
          </p:txBody>
        </p:sp>
        <p:sp>
          <p:nvSpPr>
            <p:cNvPr id="15" name="object 15"/>
            <p:cNvSpPr/>
            <p:nvPr/>
          </p:nvSpPr>
          <p:spPr>
            <a:xfrm>
              <a:off x="2164287" y="2005034"/>
              <a:ext cx="52069" cy="52069"/>
            </a:xfrm>
            <a:custGeom>
              <a:avLst/>
              <a:gdLst/>
              <a:ahLst/>
              <a:cxnLst/>
              <a:rect l="l" t="t" r="r" b="b"/>
              <a:pathLst>
                <a:path w="52069" h="52069">
                  <a:moveTo>
                    <a:pt x="26032" y="0"/>
                  </a:moveTo>
                  <a:lnTo>
                    <a:pt x="15918" y="2050"/>
                  </a:lnTo>
                  <a:lnTo>
                    <a:pt x="7641" y="7632"/>
                  </a:lnTo>
                  <a:lnTo>
                    <a:pt x="2052" y="15887"/>
                  </a:lnTo>
                  <a:lnTo>
                    <a:pt x="0" y="25959"/>
                  </a:lnTo>
                  <a:lnTo>
                    <a:pt x="2052" y="36073"/>
                  </a:lnTo>
                  <a:lnTo>
                    <a:pt x="7641" y="44349"/>
                  </a:lnTo>
                  <a:lnTo>
                    <a:pt x="15918" y="49939"/>
                  </a:lnTo>
                  <a:lnTo>
                    <a:pt x="26032" y="51991"/>
                  </a:lnTo>
                  <a:lnTo>
                    <a:pt x="36103" y="49939"/>
                  </a:lnTo>
                  <a:lnTo>
                    <a:pt x="44358" y="44349"/>
                  </a:lnTo>
                  <a:lnTo>
                    <a:pt x="49940" y="36073"/>
                  </a:lnTo>
                  <a:lnTo>
                    <a:pt x="51991" y="25959"/>
                  </a:lnTo>
                  <a:lnTo>
                    <a:pt x="49940" y="15887"/>
                  </a:lnTo>
                  <a:lnTo>
                    <a:pt x="44358" y="7632"/>
                  </a:lnTo>
                  <a:lnTo>
                    <a:pt x="36103" y="2050"/>
                  </a:lnTo>
                  <a:lnTo>
                    <a:pt x="26032" y="0"/>
                  </a:lnTo>
                  <a:close/>
                </a:path>
              </a:pathLst>
            </a:custGeom>
            <a:solidFill>
              <a:srgbClr val="000000"/>
            </a:solidFill>
          </p:spPr>
          <p:txBody>
            <a:bodyPr wrap="square" lIns="0" tIns="0" rIns="0" bIns="0" rtlCol="0"/>
            <a:lstStyle/>
            <a:p>
              <a:endParaRPr sz="2219"/>
            </a:p>
          </p:txBody>
        </p:sp>
        <p:sp>
          <p:nvSpPr>
            <p:cNvPr id="16" name="object 16"/>
            <p:cNvSpPr/>
            <p:nvPr/>
          </p:nvSpPr>
          <p:spPr>
            <a:xfrm>
              <a:off x="2164287" y="2005034"/>
              <a:ext cx="52069" cy="52069"/>
            </a:xfrm>
            <a:custGeom>
              <a:avLst/>
              <a:gdLst/>
              <a:ahLst/>
              <a:cxnLst/>
              <a:rect l="l" t="t" r="r" b="b"/>
              <a:pathLst>
                <a:path w="52069" h="52069">
                  <a:moveTo>
                    <a:pt x="0" y="25959"/>
                  </a:moveTo>
                  <a:lnTo>
                    <a:pt x="2052" y="15887"/>
                  </a:lnTo>
                  <a:lnTo>
                    <a:pt x="7641" y="7632"/>
                  </a:lnTo>
                  <a:lnTo>
                    <a:pt x="15918" y="2050"/>
                  </a:lnTo>
                  <a:lnTo>
                    <a:pt x="26032" y="0"/>
                  </a:lnTo>
                  <a:lnTo>
                    <a:pt x="36103" y="2050"/>
                  </a:lnTo>
                  <a:lnTo>
                    <a:pt x="44358" y="7632"/>
                  </a:lnTo>
                  <a:lnTo>
                    <a:pt x="49940" y="15887"/>
                  </a:lnTo>
                  <a:lnTo>
                    <a:pt x="51991" y="25959"/>
                  </a:lnTo>
                  <a:lnTo>
                    <a:pt x="49940" y="36073"/>
                  </a:lnTo>
                  <a:lnTo>
                    <a:pt x="44358" y="44349"/>
                  </a:lnTo>
                  <a:lnTo>
                    <a:pt x="36103" y="49939"/>
                  </a:lnTo>
                  <a:lnTo>
                    <a:pt x="26032" y="51991"/>
                  </a:lnTo>
                  <a:lnTo>
                    <a:pt x="15918" y="49939"/>
                  </a:lnTo>
                  <a:lnTo>
                    <a:pt x="7641" y="44349"/>
                  </a:lnTo>
                  <a:lnTo>
                    <a:pt x="2052" y="36073"/>
                  </a:lnTo>
                  <a:lnTo>
                    <a:pt x="0" y="25959"/>
                  </a:lnTo>
                </a:path>
              </a:pathLst>
            </a:custGeom>
            <a:ln w="5191">
              <a:solidFill>
                <a:srgbClr val="000000"/>
              </a:solidFill>
            </a:ln>
          </p:spPr>
          <p:txBody>
            <a:bodyPr wrap="square" lIns="0" tIns="0" rIns="0" bIns="0" rtlCol="0"/>
            <a:lstStyle/>
            <a:p>
              <a:endParaRPr sz="2219"/>
            </a:p>
          </p:txBody>
        </p:sp>
        <p:sp>
          <p:nvSpPr>
            <p:cNvPr id="17" name="object 17"/>
            <p:cNvSpPr/>
            <p:nvPr/>
          </p:nvSpPr>
          <p:spPr>
            <a:xfrm>
              <a:off x="2446766" y="2056660"/>
              <a:ext cx="52069" cy="52069"/>
            </a:xfrm>
            <a:custGeom>
              <a:avLst/>
              <a:gdLst/>
              <a:ahLst/>
              <a:cxnLst/>
              <a:rect l="l" t="t" r="r" b="b"/>
              <a:pathLst>
                <a:path w="52069" h="52069">
                  <a:moveTo>
                    <a:pt x="25959" y="0"/>
                  </a:moveTo>
                  <a:lnTo>
                    <a:pt x="15887" y="2050"/>
                  </a:lnTo>
                  <a:lnTo>
                    <a:pt x="7632" y="7632"/>
                  </a:lnTo>
                  <a:lnTo>
                    <a:pt x="2050" y="15887"/>
                  </a:lnTo>
                  <a:lnTo>
                    <a:pt x="0" y="25959"/>
                  </a:lnTo>
                  <a:lnTo>
                    <a:pt x="2050" y="36073"/>
                  </a:lnTo>
                  <a:lnTo>
                    <a:pt x="7632" y="44349"/>
                  </a:lnTo>
                  <a:lnTo>
                    <a:pt x="15887" y="49939"/>
                  </a:lnTo>
                  <a:lnTo>
                    <a:pt x="25959" y="51991"/>
                  </a:lnTo>
                  <a:lnTo>
                    <a:pt x="36073" y="49939"/>
                  </a:lnTo>
                  <a:lnTo>
                    <a:pt x="44349" y="44349"/>
                  </a:lnTo>
                  <a:lnTo>
                    <a:pt x="49939" y="36073"/>
                  </a:lnTo>
                  <a:lnTo>
                    <a:pt x="51991" y="25959"/>
                  </a:lnTo>
                  <a:lnTo>
                    <a:pt x="49939" y="15887"/>
                  </a:lnTo>
                  <a:lnTo>
                    <a:pt x="44349" y="7632"/>
                  </a:lnTo>
                  <a:lnTo>
                    <a:pt x="36073" y="2050"/>
                  </a:lnTo>
                  <a:lnTo>
                    <a:pt x="25959" y="0"/>
                  </a:lnTo>
                  <a:close/>
                </a:path>
              </a:pathLst>
            </a:custGeom>
            <a:solidFill>
              <a:srgbClr val="000000"/>
            </a:solidFill>
          </p:spPr>
          <p:txBody>
            <a:bodyPr wrap="square" lIns="0" tIns="0" rIns="0" bIns="0" rtlCol="0"/>
            <a:lstStyle/>
            <a:p>
              <a:endParaRPr sz="2219"/>
            </a:p>
          </p:txBody>
        </p:sp>
        <p:sp>
          <p:nvSpPr>
            <p:cNvPr id="18" name="object 18"/>
            <p:cNvSpPr/>
            <p:nvPr/>
          </p:nvSpPr>
          <p:spPr>
            <a:xfrm>
              <a:off x="2446766" y="2056660"/>
              <a:ext cx="52069" cy="52069"/>
            </a:xfrm>
            <a:custGeom>
              <a:avLst/>
              <a:gdLst/>
              <a:ahLst/>
              <a:cxnLst/>
              <a:rect l="l" t="t" r="r" b="b"/>
              <a:pathLst>
                <a:path w="52069" h="52069">
                  <a:moveTo>
                    <a:pt x="0" y="25959"/>
                  </a:moveTo>
                  <a:lnTo>
                    <a:pt x="2050" y="15887"/>
                  </a:lnTo>
                  <a:lnTo>
                    <a:pt x="7632" y="7632"/>
                  </a:lnTo>
                  <a:lnTo>
                    <a:pt x="15887" y="2050"/>
                  </a:lnTo>
                  <a:lnTo>
                    <a:pt x="25959" y="0"/>
                  </a:lnTo>
                  <a:lnTo>
                    <a:pt x="36073" y="2050"/>
                  </a:lnTo>
                  <a:lnTo>
                    <a:pt x="44349" y="7632"/>
                  </a:lnTo>
                  <a:lnTo>
                    <a:pt x="49939" y="15887"/>
                  </a:lnTo>
                  <a:lnTo>
                    <a:pt x="51991" y="25959"/>
                  </a:lnTo>
                  <a:lnTo>
                    <a:pt x="49939" y="36073"/>
                  </a:lnTo>
                  <a:lnTo>
                    <a:pt x="44349" y="44349"/>
                  </a:lnTo>
                  <a:lnTo>
                    <a:pt x="36073" y="49939"/>
                  </a:lnTo>
                  <a:lnTo>
                    <a:pt x="25959" y="51991"/>
                  </a:lnTo>
                  <a:lnTo>
                    <a:pt x="15887" y="49939"/>
                  </a:lnTo>
                  <a:lnTo>
                    <a:pt x="7632" y="44349"/>
                  </a:lnTo>
                  <a:lnTo>
                    <a:pt x="2050" y="36073"/>
                  </a:lnTo>
                  <a:lnTo>
                    <a:pt x="0" y="25959"/>
                  </a:lnTo>
                </a:path>
              </a:pathLst>
            </a:custGeom>
            <a:ln w="5191">
              <a:solidFill>
                <a:srgbClr val="000000"/>
              </a:solidFill>
            </a:ln>
          </p:spPr>
          <p:txBody>
            <a:bodyPr wrap="square" lIns="0" tIns="0" rIns="0" bIns="0" rtlCol="0"/>
            <a:lstStyle/>
            <a:p>
              <a:endParaRPr sz="2219"/>
            </a:p>
          </p:txBody>
        </p:sp>
        <p:sp>
          <p:nvSpPr>
            <p:cNvPr id="19" name="object 19"/>
            <p:cNvSpPr/>
            <p:nvPr/>
          </p:nvSpPr>
          <p:spPr>
            <a:xfrm>
              <a:off x="2729244" y="1831219"/>
              <a:ext cx="52069" cy="52069"/>
            </a:xfrm>
            <a:custGeom>
              <a:avLst/>
              <a:gdLst/>
              <a:ahLst/>
              <a:cxnLst/>
              <a:rect l="l" t="t" r="r" b="b"/>
              <a:pathLst>
                <a:path w="52069" h="52069">
                  <a:moveTo>
                    <a:pt x="25959" y="0"/>
                  </a:moveTo>
                  <a:lnTo>
                    <a:pt x="15887" y="2050"/>
                  </a:lnTo>
                  <a:lnTo>
                    <a:pt x="7632" y="7632"/>
                  </a:lnTo>
                  <a:lnTo>
                    <a:pt x="2050" y="15887"/>
                  </a:lnTo>
                  <a:lnTo>
                    <a:pt x="0" y="25959"/>
                  </a:lnTo>
                  <a:lnTo>
                    <a:pt x="2050" y="36073"/>
                  </a:lnTo>
                  <a:lnTo>
                    <a:pt x="7632" y="44349"/>
                  </a:lnTo>
                  <a:lnTo>
                    <a:pt x="15887" y="49939"/>
                  </a:lnTo>
                  <a:lnTo>
                    <a:pt x="25959" y="51991"/>
                  </a:lnTo>
                  <a:lnTo>
                    <a:pt x="36073" y="49939"/>
                  </a:lnTo>
                  <a:lnTo>
                    <a:pt x="44349" y="44349"/>
                  </a:lnTo>
                  <a:lnTo>
                    <a:pt x="49939" y="36073"/>
                  </a:lnTo>
                  <a:lnTo>
                    <a:pt x="51991" y="25959"/>
                  </a:lnTo>
                  <a:lnTo>
                    <a:pt x="49939" y="15887"/>
                  </a:lnTo>
                  <a:lnTo>
                    <a:pt x="44349" y="7632"/>
                  </a:lnTo>
                  <a:lnTo>
                    <a:pt x="36073" y="2050"/>
                  </a:lnTo>
                  <a:lnTo>
                    <a:pt x="25959" y="0"/>
                  </a:lnTo>
                  <a:close/>
                </a:path>
              </a:pathLst>
            </a:custGeom>
            <a:solidFill>
              <a:srgbClr val="000000"/>
            </a:solidFill>
          </p:spPr>
          <p:txBody>
            <a:bodyPr wrap="square" lIns="0" tIns="0" rIns="0" bIns="0" rtlCol="0"/>
            <a:lstStyle/>
            <a:p>
              <a:endParaRPr sz="2219"/>
            </a:p>
          </p:txBody>
        </p:sp>
        <p:sp>
          <p:nvSpPr>
            <p:cNvPr id="20" name="object 20"/>
            <p:cNvSpPr/>
            <p:nvPr/>
          </p:nvSpPr>
          <p:spPr>
            <a:xfrm>
              <a:off x="2729244" y="1831219"/>
              <a:ext cx="52069" cy="52069"/>
            </a:xfrm>
            <a:custGeom>
              <a:avLst/>
              <a:gdLst/>
              <a:ahLst/>
              <a:cxnLst/>
              <a:rect l="l" t="t" r="r" b="b"/>
              <a:pathLst>
                <a:path w="52069" h="52069">
                  <a:moveTo>
                    <a:pt x="0" y="25959"/>
                  </a:moveTo>
                  <a:lnTo>
                    <a:pt x="2050" y="15887"/>
                  </a:lnTo>
                  <a:lnTo>
                    <a:pt x="7632" y="7632"/>
                  </a:lnTo>
                  <a:lnTo>
                    <a:pt x="15887" y="2050"/>
                  </a:lnTo>
                  <a:lnTo>
                    <a:pt x="25959" y="0"/>
                  </a:lnTo>
                  <a:lnTo>
                    <a:pt x="36073" y="2050"/>
                  </a:lnTo>
                  <a:lnTo>
                    <a:pt x="44349" y="7632"/>
                  </a:lnTo>
                  <a:lnTo>
                    <a:pt x="49939" y="15887"/>
                  </a:lnTo>
                  <a:lnTo>
                    <a:pt x="51991" y="25959"/>
                  </a:lnTo>
                  <a:lnTo>
                    <a:pt x="49939" y="36073"/>
                  </a:lnTo>
                  <a:lnTo>
                    <a:pt x="44349" y="44349"/>
                  </a:lnTo>
                  <a:lnTo>
                    <a:pt x="36073" y="49939"/>
                  </a:lnTo>
                  <a:lnTo>
                    <a:pt x="25959" y="51991"/>
                  </a:lnTo>
                  <a:lnTo>
                    <a:pt x="15887" y="49939"/>
                  </a:lnTo>
                  <a:lnTo>
                    <a:pt x="7632" y="44349"/>
                  </a:lnTo>
                  <a:lnTo>
                    <a:pt x="2050" y="36073"/>
                  </a:lnTo>
                  <a:lnTo>
                    <a:pt x="0" y="25959"/>
                  </a:lnTo>
                </a:path>
              </a:pathLst>
            </a:custGeom>
            <a:ln w="5191">
              <a:solidFill>
                <a:srgbClr val="000000"/>
              </a:solidFill>
            </a:ln>
          </p:spPr>
          <p:txBody>
            <a:bodyPr wrap="square" lIns="0" tIns="0" rIns="0" bIns="0" rtlCol="0"/>
            <a:lstStyle/>
            <a:p>
              <a:endParaRPr sz="2219"/>
            </a:p>
          </p:txBody>
        </p:sp>
        <p:sp>
          <p:nvSpPr>
            <p:cNvPr id="21" name="object 21"/>
            <p:cNvSpPr/>
            <p:nvPr/>
          </p:nvSpPr>
          <p:spPr>
            <a:xfrm>
              <a:off x="1881809" y="2017904"/>
              <a:ext cx="52069" cy="52069"/>
            </a:xfrm>
            <a:custGeom>
              <a:avLst/>
              <a:gdLst/>
              <a:ahLst/>
              <a:cxnLst/>
              <a:rect l="l" t="t" r="r" b="b"/>
              <a:pathLst>
                <a:path w="52069" h="52069">
                  <a:moveTo>
                    <a:pt x="26032" y="0"/>
                  </a:moveTo>
                  <a:lnTo>
                    <a:pt x="15918" y="2052"/>
                  </a:lnTo>
                  <a:lnTo>
                    <a:pt x="7641" y="7641"/>
                  </a:lnTo>
                  <a:lnTo>
                    <a:pt x="2052" y="15918"/>
                  </a:lnTo>
                  <a:lnTo>
                    <a:pt x="0" y="26032"/>
                  </a:lnTo>
                  <a:lnTo>
                    <a:pt x="2052" y="36103"/>
                  </a:lnTo>
                  <a:lnTo>
                    <a:pt x="7641" y="44358"/>
                  </a:lnTo>
                  <a:lnTo>
                    <a:pt x="15918" y="49940"/>
                  </a:lnTo>
                  <a:lnTo>
                    <a:pt x="26032" y="51991"/>
                  </a:lnTo>
                  <a:lnTo>
                    <a:pt x="36134" y="49940"/>
                  </a:lnTo>
                  <a:lnTo>
                    <a:pt x="44386" y="44358"/>
                  </a:lnTo>
                  <a:lnTo>
                    <a:pt x="49950" y="36103"/>
                  </a:lnTo>
                  <a:lnTo>
                    <a:pt x="51991" y="26032"/>
                  </a:lnTo>
                  <a:lnTo>
                    <a:pt x="49950" y="15918"/>
                  </a:lnTo>
                  <a:lnTo>
                    <a:pt x="44386" y="7641"/>
                  </a:lnTo>
                  <a:lnTo>
                    <a:pt x="36134" y="2052"/>
                  </a:lnTo>
                  <a:lnTo>
                    <a:pt x="26032" y="0"/>
                  </a:lnTo>
                  <a:close/>
                </a:path>
              </a:pathLst>
            </a:custGeom>
            <a:solidFill>
              <a:srgbClr val="000000"/>
            </a:solidFill>
          </p:spPr>
          <p:txBody>
            <a:bodyPr wrap="square" lIns="0" tIns="0" rIns="0" bIns="0" rtlCol="0"/>
            <a:lstStyle/>
            <a:p>
              <a:endParaRPr sz="2219"/>
            </a:p>
          </p:txBody>
        </p:sp>
        <p:sp>
          <p:nvSpPr>
            <p:cNvPr id="22" name="object 22"/>
            <p:cNvSpPr/>
            <p:nvPr/>
          </p:nvSpPr>
          <p:spPr>
            <a:xfrm>
              <a:off x="1881809" y="2017904"/>
              <a:ext cx="52069" cy="52069"/>
            </a:xfrm>
            <a:custGeom>
              <a:avLst/>
              <a:gdLst/>
              <a:ahLst/>
              <a:cxnLst/>
              <a:rect l="l" t="t" r="r" b="b"/>
              <a:pathLst>
                <a:path w="52069" h="52069">
                  <a:moveTo>
                    <a:pt x="0" y="26032"/>
                  </a:moveTo>
                  <a:lnTo>
                    <a:pt x="2052" y="15918"/>
                  </a:lnTo>
                  <a:lnTo>
                    <a:pt x="7641" y="7641"/>
                  </a:lnTo>
                  <a:lnTo>
                    <a:pt x="15918" y="2052"/>
                  </a:lnTo>
                  <a:lnTo>
                    <a:pt x="26032" y="0"/>
                  </a:lnTo>
                  <a:lnTo>
                    <a:pt x="36134" y="2052"/>
                  </a:lnTo>
                  <a:lnTo>
                    <a:pt x="44386" y="7641"/>
                  </a:lnTo>
                  <a:lnTo>
                    <a:pt x="49950" y="15918"/>
                  </a:lnTo>
                  <a:lnTo>
                    <a:pt x="51991" y="26032"/>
                  </a:lnTo>
                  <a:lnTo>
                    <a:pt x="49950" y="36103"/>
                  </a:lnTo>
                  <a:lnTo>
                    <a:pt x="44386" y="44358"/>
                  </a:lnTo>
                  <a:lnTo>
                    <a:pt x="36134" y="49940"/>
                  </a:lnTo>
                  <a:lnTo>
                    <a:pt x="26032" y="51991"/>
                  </a:lnTo>
                  <a:lnTo>
                    <a:pt x="15918" y="49940"/>
                  </a:lnTo>
                  <a:lnTo>
                    <a:pt x="7641" y="44358"/>
                  </a:lnTo>
                  <a:lnTo>
                    <a:pt x="2052" y="36103"/>
                  </a:lnTo>
                  <a:lnTo>
                    <a:pt x="0" y="26032"/>
                  </a:lnTo>
                </a:path>
              </a:pathLst>
            </a:custGeom>
            <a:ln w="5191">
              <a:solidFill>
                <a:srgbClr val="000000"/>
              </a:solidFill>
            </a:ln>
          </p:spPr>
          <p:txBody>
            <a:bodyPr wrap="square" lIns="0" tIns="0" rIns="0" bIns="0" rtlCol="0"/>
            <a:lstStyle/>
            <a:p>
              <a:endParaRPr sz="2219"/>
            </a:p>
          </p:txBody>
        </p:sp>
        <p:sp>
          <p:nvSpPr>
            <p:cNvPr id="23" name="object 23"/>
            <p:cNvSpPr/>
            <p:nvPr/>
          </p:nvSpPr>
          <p:spPr>
            <a:xfrm>
              <a:off x="1060480" y="1857178"/>
              <a:ext cx="1694814" cy="226060"/>
            </a:xfrm>
            <a:custGeom>
              <a:avLst/>
              <a:gdLst/>
              <a:ahLst/>
              <a:cxnLst/>
              <a:rect l="l" t="t" r="r" b="b"/>
              <a:pathLst>
                <a:path w="1694814" h="226060">
                  <a:moveTo>
                    <a:pt x="0" y="187270"/>
                  </a:moveTo>
                  <a:lnTo>
                    <a:pt x="282405" y="199043"/>
                  </a:lnTo>
                  <a:lnTo>
                    <a:pt x="564883" y="178788"/>
                  </a:lnTo>
                  <a:lnTo>
                    <a:pt x="847361" y="186758"/>
                  </a:lnTo>
                  <a:lnTo>
                    <a:pt x="1129839" y="173815"/>
                  </a:lnTo>
                  <a:lnTo>
                    <a:pt x="1412244" y="225441"/>
                  </a:lnTo>
                  <a:lnTo>
                    <a:pt x="1694723" y="0"/>
                  </a:lnTo>
                </a:path>
              </a:pathLst>
            </a:custGeom>
            <a:ln w="21864">
              <a:solidFill>
                <a:srgbClr val="000000"/>
              </a:solidFill>
            </a:ln>
          </p:spPr>
          <p:txBody>
            <a:bodyPr wrap="square" lIns="0" tIns="0" rIns="0" bIns="0" rtlCol="0"/>
            <a:lstStyle/>
            <a:p>
              <a:endParaRPr sz="2219"/>
            </a:p>
          </p:txBody>
        </p:sp>
        <p:sp>
          <p:nvSpPr>
            <p:cNvPr id="24" name="object 24"/>
            <p:cNvSpPr/>
            <p:nvPr/>
          </p:nvSpPr>
          <p:spPr>
            <a:xfrm>
              <a:off x="1060480" y="1661717"/>
              <a:ext cx="1694814" cy="556895"/>
            </a:xfrm>
            <a:custGeom>
              <a:avLst/>
              <a:gdLst/>
              <a:ahLst/>
              <a:cxnLst/>
              <a:rect l="l" t="t" r="r" b="b"/>
              <a:pathLst>
                <a:path w="1694814" h="556894">
                  <a:moveTo>
                    <a:pt x="1694723" y="0"/>
                  </a:moveTo>
                  <a:lnTo>
                    <a:pt x="1412244" y="285549"/>
                  </a:lnTo>
                  <a:lnTo>
                    <a:pt x="1129839" y="308729"/>
                  </a:lnTo>
                  <a:lnTo>
                    <a:pt x="847361" y="382219"/>
                  </a:lnTo>
                  <a:lnTo>
                    <a:pt x="1129839" y="429896"/>
                  </a:lnTo>
                  <a:lnTo>
                    <a:pt x="1412244" y="556327"/>
                  </a:lnTo>
                  <a:lnTo>
                    <a:pt x="1694723" y="390921"/>
                  </a:lnTo>
                  <a:lnTo>
                    <a:pt x="1694723" y="0"/>
                  </a:lnTo>
                  <a:close/>
                </a:path>
                <a:path w="1694814" h="556894">
                  <a:moveTo>
                    <a:pt x="0" y="371177"/>
                  </a:moveTo>
                  <a:lnTo>
                    <a:pt x="0" y="394284"/>
                  </a:lnTo>
                  <a:lnTo>
                    <a:pt x="282405" y="413662"/>
                  </a:lnTo>
                  <a:lnTo>
                    <a:pt x="564883" y="387484"/>
                  </a:lnTo>
                  <a:lnTo>
                    <a:pt x="847361" y="382219"/>
                  </a:lnTo>
                  <a:lnTo>
                    <a:pt x="756114" y="375345"/>
                  </a:lnTo>
                  <a:lnTo>
                    <a:pt x="282405" y="375345"/>
                  </a:lnTo>
                  <a:lnTo>
                    <a:pt x="0" y="371177"/>
                  </a:lnTo>
                  <a:close/>
                </a:path>
                <a:path w="1694814" h="556894">
                  <a:moveTo>
                    <a:pt x="564883" y="360940"/>
                  </a:moveTo>
                  <a:lnTo>
                    <a:pt x="282405" y="375345"/>
                  </a:lnTo>
                  <a:lnTo>
                    <a:pt x="756114" y="375345"/>
                  </a:lnTo>
                  <a:lnTo>
                    <a:pt x="564883" y="360940"/>
                  </a:lnTo>
                  <a:close/>
                </a:path>
              </a:pathLst>
            </a:custGeom>
            <a:solidFill>
              <a:srgbClr val="CCCCCC">
                <a:alpha val="50199"/>
              </a:srgbClr>
            </a:solidFill>
          </p:spPr>
          <p:txBody>
            <a:bodyPr wrap="square" lIns="0" tIns="0" rIns="0" bIns="0" rtlCol="0"/>
            <a:lstStyle/>
            <a:p>
              <a:endParaRPr sz="2219"/>
            </a:p>
          </p:txBody>
        </p:sp>
        <p:sp>
          <p:nvSpPr>
            <p:cNvPr id="25" name="object 25"/>
            <p:cNvSpPr/>
            <p:nvPr/>
          </p:nvSpPr>
          <p:spPr>
            <a:xfrm>
              <a:off x="975729" y="2043936"/>
              <a:ext cx="1864360" cy="0"/>
            </a:xfrm>
            <a:custGeom>
              <a:avLst/>
              <a:gdLst/>
              <a:ahLst/>
              <a:cxnLst/>
              <a:rect l="l" t="t" r="r" b="b"/>
              <a:pathLst>
                <a:path w="1864360">
                  <a:moveTo>
                    <a:pt x="0" y="0"/>
                  </a:moveTo>
                  <a:lnTo>
                    <a:pt x="1864224" y="0"/>
                  </a:lnTo>
                </a:path>
              </a:pathLst>
            </a:custGeom>
            <a:ln w="7824">
              <a:solidFill>
                <a:srgbClr val="FF0000"/>
              </a:solidFill>
            </a:ln>
          </p:spPr>
          <p:txBody>
            <a:bodyPr wrap="square" lIns="0" tIns="0" rIns="0" bIns="0" rtlCol="0"/>
            <a:lstStyle/>
            <a:p>
              <a:endParaRPr sz="2219"/>
            </a:p>
          </p:txBody>
        </p:sp>
        <p:sp>
          <p:nvSpPr>
            <p:cNvPr id="26" name="object 26"/>
            <p:cNvSpPr/>
            <p:nvPr/>
          </p:nvSpPr>
          <p:spPr>
            <a:xfrm>
              <a:off x="1907841" y="936692"/>
              <a:ext cx="0" cy="1593850"/>
            </a:xfrm>
            <a:custGeom>
              <a:avLst/>
              <a:gdLst/>
              <a:ahLst/>
              <a:cxnLst/>
              <a:rect l="l" t="t" r="r" b="b"/>
              <a:pathLst>
                <a:path h="1593850">
                  <a:moveTo>
                    <a:pt x="0" y="1593592"/>
                  </a:moveTo>
                  <a:lnTo>
                    <a:pt x="0" y="0"/>
                  </a:lnTo>
                </a:path>
              </a:pathLst>
            </a:custGeom>
            <a:ln w="17184">
              <a:solidFill>
                <a:srgbClr val="000000"/>
              </a:solidFill>
              <a:prstDash val="dash"/>
            </a:ln>
          </p:spPr>
          <p:txBody>
            <a:bodyPr wrap="square" lIns="0" tIns="0" rIns="0" bIns="0" rtlCol="0"/>
            <a:lstStyle/>
            <a:p>
              <a:endParaRPr sz="2219"/>
            </a:p>
          </p:txBody>
        </p:sp>
        <p:sp>
          <p:nvSpPr>
            <p:cNvPr id="27" name="object 27"/>
            <p:cNvSpPr/>
            <p:nvPr/>
          </p:nvSpPr>
          <p:spPr>
            <a:xfrm>
              <a:off x="975729" y="936692"/>
              <a:ext cx="0" cy="1593850"/>
            </a:xfrm>
            <a:custGeom>
              <a:avLst/>
              <a:gdLst/>
              <a:ahLst/>
              <a:cxnLst/>
              <a:rect l="l" t="t" r="r" b="b"/>
              <a:pathLst>
                <a:path h="1593850">
                  <a:moveTo>
                    <a:pt x="0" y="1593592"/>
                  </a:moveTo>
                  <a:lnTo>
                    <a:pt x="0" y="0"/>
                  </a:lnTo>
                </a:path>
              </a:pathLst>
            </a:custGeom>
            <a:ln w="7824">
              <a:solidFill>
                <a:srgbClr val="000000"/>
              </a:solidFill>
            </a:ln>
          </p:spPr>
          <p:txBody>
            <a:bodyPr wrap="square" lIns="0" tIns="0" rIns="0" bIns="0" rtlCol="0"/>
            <a:lstStyle/>
            <a:p>
              <a:endParaRPr sz="2219"/>
            </a:p>
          </p:txBody>
        </p:sp>
        <p:sp>
          <p:nvSpPr>
            <p:cNvPr id="28" name="object 28"/>
            <p:cNvSpPr/>
            <p:nvPr/>
          </p:nvSpPr>
          <p:spPr>
            <a:xfrm>
              <a:off x="955693" y="1216099"/>
              <a:ext cx="20320" cy="1242060"/>
            </a:xfrm>
            <a:custGeom>
              <a:avLst/>
              <a:gdLst/>
              <a:ahLst/>
              <a:cxnLst/>
              <a:rect l="l" t="t" r="r" b="b"/>
              <a:pathLst>
                <a:path w="20319" h="1242060">
                  <a:moveTo>
                    <a:pt x="0" y="1241719"/>
                  </a:moveTo>
                  <a:lnTo>
                    <a:pt x="20035" y="1241719"/>
                  </a:lnTo>
                </a:path>
                <a:path w="20319" h="1242060">
                  <a:moveTo>
                    <a:pt x="0" y="827837"/>
                  </a:moveTo>
                  <a:lnTo>
                    <a:pt x="20035" y="827837"/>
                  </a:lnTo>
                </a:path>
                <a:path w="20319" h="1242060">
                  <a:moveTo>
                    <a:pt x="0" y="413882"/>
                  </a:moveTo>
                  <a:lnTo>
                    <a:pt x="20035" y="413882"/>
                  </a:lnTo>
                </a:path>
                <a:path w="20319" h="1242060">
                  <a:moveTo>
                    <a:pt x="0" y="0"/>
                  </a:moveTo>
                  <a:lnTo>
                    <a:pt x="20035" y="0"/>
                  </a:lnTo>
                </a:path>
              </a:pathLst>
            </a:custGeom>
            <a:ln w="7824">
              <a:solidFill>
                <a:srgbClr val="333333"/>
              </a:solidFill>
            </a:ln>
          </p:spPr>
          <p:txBody>
            <a:bodyPr wrap="square" lIns="0" tIns="0" rIns="0" bIns="0" rtlCol="0"/>
            <a:lstStyle/>
            <a:p>
              <a:endParaRPr sz="2219"/>
            </a:p>
          </p:txBody>
        </p:sp>
        <p:sp>
          <p:nvSpPr>
            <p:cNvPr id="29" name="object 29"/>
            <p:cNvSpPr/>
            <p:nvPr/>
          </p:nvSpPr>
          <p:spPr>
            <a:xfrm>
              <a:off x="975729" y="2530284"/>
              <a:ext cx="1864360" cy="0"/>
            </a:xfrm>
            <a:custGeom>
              <a:avLst/>
              <a:gdLst/>
              <a:ahLst/>
              <a:cxnLst/>
              <a:rect l="l" t="t" r="r" b="b"/>
              <a:pathLst>
                <a:path w="1864360">
                  <a:moveTo>
                    <a:pt x="0" y="0"/>
                  </a:moveTo>
                  <a:lnTo>
                    <a:pt x="1864224" y="0"/>
                  </a:lnTo>
                </a:path>
              </a:pathLst>
            </a:custGeom>
            <a:ln w="7824">
              <a:solidFill>
                <a:srgbClr val="000000"/>
              </a:solidFill>
            </a:ln>
          </p:spPr>
          <p:txBody>
            <a:bodyPr wrap="square" lIns="0" tIns="0" rIns="0" bIns="0" rtlCol="0"/>
            <a:lstStyle/>
            <a:p>
              <a:endParaRPr sz="2219"/>
            </a:p>
          </p:txBody>
        </p:sp>
        <p:sp>
          <p:nvSpPr>
            <p:cNvPr id="30" name="object 30"/>
            <p:cNvSpPr/>
            <p:nvPr/>
          </p:nvSpPr>
          <p:spPr>
            <a:xfrm>
              <a:off x="1060480" y="2530284"/>
              <a:ext cx="1694814" cy="20320"/>
            </a:xfrm>
            <a:custGeom>
              <a:avLst/>
              <a:gdLst/>
              <a:ahLst/>
              <a:cxnLst/>
              <a:rect l="l" t="t" r="r" b="b"/>
              <a:pathLst>
                <a:path w="1694814" h="20319">
                  <a:moveTo>
                    <a:pt x="0" y="20035"/>
                  </a:moveTo>
                  <a:lnTo>
                    <a:pt x="0" y="0"/>
                  </a:lnTo>
                </a:path>
                <a:path w="1694814" h="20319">
                  <a:moveTo>
                    <a:pt x="564883" y="20035"/>
                  </a:moveTo>
                  <a:lnTo>
                    <a:pt x="564883" y="0"/>
                  </a:lnTo>
                </a:path>
                <a:path w="1694814" h="20319">
                  <a:moveTo>
                    <a:pt x="1129839" y="20035"/>
                  </a:moveTo>
                  <a:lnTo>
                    <a:pt x="1129839" y="0"/>
                  </a:lnTo>
                </a:path>
                <a:path w="1694814" h="20319">
                  <a:moveTo>
                    <a:pt x="1694723" y="20035"/>
                  </a:moveTo>
                  <a:lnTo>
                    <a:pt x="1694723" y="0"/>
                  </a:lnTo>
                </a:path>
              </a:pathLst>
            </a:custGeom>
            <a:ln w="7824">
              <a:solidFill>
                <a:srgbClr val="333333"/>
              </a:solidFill>
            </a:ln>
          </p:spPr>
          <p:txBody>
            <a:bodyPr wrap="square" lIns="0" tIns="0" rIns="0" bIns="0" rtlCol="0"/>
            <a:lstStyle/>
            <a:p>
              <a:endParaRPr sz="2219"/>
            </a:p>
          </p:txBody>
        </p:sp>
      </p:grpSp>
      <p:sp>
        <p:nvSpPr>
          <p:cNvPr id="31" name="object 31"/>
          <p:cNvSpPr txBox="1"/>
          <p:nvPr/>
        </p:nvSpPr>
        <p:spPr>
          <a:xfrm>
            <a:off x="1061059" y="3771851"/>
            <a:ext cx="450937" cy="216462"/>
          </a:xfrm>
          <a:prstGeom prst="rect">
            <a:avLst/>
          </a:prstGeom>
        </p:spPr>
        <p:txBody>
          <a:bodyPr vert="horz" wrap="square" lIns="0" tIns="21138" rIns="0" bIns="0" rtlCol="0">
            <a:spAutoFit/>
          </a:bodyPr>
          <a:lstStyle/>
          <a:p>
            <a:pPr marL="20131">
              <a:spcBef>
                <a:spcPts val="166"/>
              </a:spcBef>
            </a:pPr>
            <a:r>
              <a:rPr sz="1268" spc="-16" dirty="0">
                <a:solidFill>
                  <a:srgbClr val="4D4D4D"/>
                </a:solidFill>
              </a:rPr>
              <a:t>−0.05</a:t>
            </a:r>
            <a:endParaRPr sz="1268"/>
          </a:p>
        </p:txBody>
      </p:sp>
      <p:sp>
        <p:nvSpPr>
          <p:cNvPr id="32" name="object 32"/>
          <p:cNvSpPr txBox="1"/>
          <p:nvPr/>
        </p:nvSpPr>
        <p:spPr>
          <a:xfrm>
            <a:off x="1155759" y="3115680"/>
            <a:ext cx="356321" cy="216462"/>
          </a:xfrm>
          <a:prstGeom prst="rect">
            <a:avLst/>
          </a:prstGeom>
        </p:spPr>
        <p:txBody>
          <a:bodyPr vert="horz" wrap="square" lIns="0" tIns="21138" rIns="0" bIns="0" rtlCol="0">
            <a:spAutoFit/>
          </a:bodyPr>
          <a:lstStyle/>
          <a:p>
            <a:pPr marL="20131">
              <a:spcBef>
                <a:spcPts val="166"/>
              </a:spcBef>
            </a:pPr>
            <a:r>
              <a:rPr sz="1268" spc="-32" dirty="0">
                <a:solidFill>
                  <a:srgbClr val="4D4D4D"/>
                </a:solidFill>
              </a:rPr>
              <a:t>0.00</a:t>
            </a:r>
            <a:endParaRPr sz="1268"/>
          </a:p>
        </p:txBody>
      </p:sp>
      <p:sp>
        <p:nvSpPr>
          <p:cNvPr id="33" name="object 33"/>
          <p:cNvSpPr txBox="1"/>
          <p:nvPr/>
        </p:nvSpPr>
        <p:spPr>
          <a:xfrm>
            <a:off x="1155759" y="2459624"/>
            <a:ext cx="356321" cy="216462"/>
          </a:xfrm>
          <a:prstGeom prst="rect">
            <a:avLst/>
          </a:prstGeom>
        </p:spPr>
        <p:txBody>
          <a:bodyPr vert="horz" wrap="square" lIns="0" tIns="21138" rIns="0" bIns="0" rtlCol="0">
            <a:spAutoFit/>
          </a:bodyPr>
          <a:lstStyle/>
          <a:p>
            <a:pPr marL="20131">
              <a:spcBef>
                <a:spcPts val="166"/>
              </a:spcBef>
            </a:pPr>
            <a:r>
              <a:rPr sz="1268" spc="-32" dirty="0">
                <a:solidFill>
                  <a:srgbClr val="4D4D4D"/>
                </a:solidFill>
              </a:rPr>
              <a:t>0.05</a:t>
            </a:r>
            <a:endParaRPr sz="1268"/>
          </a:p>
        </p:txBody>
      </p:sp>
      <p:sp>
        <p:nvSpPr>
          <p:cNvPr id="34" name="object 34"/>
          <p:cNvSpPr txBox="1"/>
          <p:nvPr/>
        </p:nvSpPr>
        <p:spPr>
          <a:xfrm>
            <a:off x="1155759" y="1803569"/>
            <a:ext cx="356321" cy="216462"/>
          </a:xfrm>
          <a:prstGeom prst="rect">
            <a:avLst/>
          </a:prstGeom>
        </p:spPr>
        <p:txBody>
          <a:bodyPr vert="horz" wrap="square" lIns="0" tIns="21138" rIns="0" bIns="0" rtlCol="0">
            <a:spAutoFit/>
          </a:bodyPr>
          <a:lstStyle/>
          <a:p>
            <a:pPr marL="20131">
              <a:spcBef>
                <a:spcPts val="166"/>
              </a:spcBef>
            </a:pPr>
            <a:r>
              <a:rPr sz="1268" spc="-32" dirty="0">
                <a:solidFill>
                  <a:srgbClr val="4D4D4D"/>
                </a:solidFill>
              </a:rPr>
              <a:t>0.10</a:t>
            </a:r>
            <a:endParaRPr sz="1268"/>
          </a:p>
        </p:txBody>
      </p:sp>
      <p:sp>
        <p:nvSpPr>
          <p:cNvPr id="35" name="object 35"/>
          <p:cNvSpPr txBox="1"/>
          <p:nvPr/>
        </p:nvSpPr>
        <p:spPr>
          <a:xfrm>
            <a:off x="1570605" y="4002051"/>
            <a:ext cx="225468" cy="216462"/>
          </a:xfrm>
          <a:prstGeom prst="rect">
            <a:avLst/>
          </a:prstGeom>
        </p:spPr>
        <p:txBody>
          <a:bodyPr vert="horz" wrap="square" lIns="0" tIns="21138" rIns="0" bIns="0" rtlCol="0">
            <a:spAutoFit/>
          </a:bodyPr>
          <a:lstStyle/>
          <a:p>
            <a:pPr marL="20131">
              <a:spcBef>
                <a:spcPts val="166"/>
              </a:spcBef>
            </a:pPr>
            <a:r>
              <a:rPr sz="1268" spc="-40" dirty="0">
                <a:solidFill>
                  <a:srgbClr val="4D4D4D"/>
                </a:solidFill>
              </a:rPr>
              <a:t>−4</a:t>
            </a:r>
            <a:endParaRPr sz="1268"/>
          </a:p>
        </p:txBody>
      </p:sp>
      <p:sp>
        <p:nvSpPr>
          <p:cNvPr id="36" name="object 36"/>
          <p:cNvSpPr txBox="1"/>
          <p:nvPr/>
        </p:nvSpPr>
        <p:spPr>
          <a:xfrm>
            <a:off x="4304364" y="4002052"/>
            <a:ext cx="130852" cy="216462"/>
          </a:xfrm>
          <a:prstGeom prst="rect">
            <a:avLst/>
          </a:prstGeom>
        </p:spPr>
        <p:txBody>
          <a:bodyPr vert="horz" wrap="square" lIns="0" tIns="21138" rIns="0" bIns="0" rtlCol="0">
            <a:spAutoFit/>
          </a:bodyPr>
          <a:lstStyle/>
          <a:p>
            <a:pPr marL="20131">
              <a:spcBef>
                <a:spcPts val="166"/>
              </a:spcBef>
            </a:pPr>
            <a:r>
              <a:rPr sz="1268" spc="-79" dirty="0">
                <a:solidFill>
                  <a:srgbClr val="4D4D4D"/>
                </a:solidFill>
              </a:rPr>
              <a:t>2</a:t>
            </a:r>
            <a:endParaRPr sz="1268"/>
          </a:p>
        </p:txBody>
      </p:sp>
      <p:sp>
        <p:nvSpPr>
          <p:cNvPr id="37" name="object 37"/>
          <p:cNvSpPr txBox="1"/>
          <p:nvPr/>
        </p:nvSpPr>
        <p:spPr>
          <a:xfrm>
            <a:off x="2384879" y="4002052"/>
            <a:ext cx="1283359" cy="431713"/>
          </a:xfrm>
          <a:prstGeom prst="rect">
            <a:avLst/>
          </a:prstGeom>
        </p:spPr>
        <p:txBody>
          <a:bodyPr vert="horz" wrap="square" lIns="0" tIns="21138" rIns="0" bIns="0" rtlCol="0">
            <a:spAutoFit/>
          </a:bodyPr>
          <a:lstStyle/>
          <a:p>
            <a:pPr marL="100654">
              <a:lnSpc>
                <a:spcPts val="1474"/>
              </a:lnSpc>
              <a:spcBef>
                <a:spcPts val="166"/>
              </a:spcBef>
              <a:tabLst>
                <a:tab pos="1043780" algn="l"/>
              </a:tabLst>
            </a:pPr>
            <a:r>
              <a:rPr sz="1268" spc="-40" dirty="0">
                <a:solidFill>
                  <a:srgbClr val="4D4D4D"/>
                </a:solidFill>
              </a:rPr>
              <a:t>−2</a:t>
            </a:r>
            <a:r>
              <a:rPr sz="1268" dirty="0">
                <a:solidFill>
                  <a:srgbClr val="4D4D4D"/>
                </a:solidFill>
              </a:rPr>
              <a:t>	</a:t>
            </a:r>
            <a:r>
              <a:rPr sz="1268" spc="-79" dirty="0">
                <a:solidFill>
                  <a:srgbClr val="4D4D4D"/>
                </a:solidFill>
              </a:rPr>
              <a:t>0</a:t>
            </a:r>
            <a:endParaRPr sz="1268"/>
          </a:p>
          <a:p>
            <a:pPr marL="20131">
              <a:lnSpc>
                <a:spcPts val="1664"/>
              </a:lnSpc>
            </a:pPr>
            <a:r>
              <a:rPr sz="1427" b="1" dirty="0"/>
              <a:t>Year</a:t>
            </a:r>
            <a:r>
              <a:rPr sz="1427" b="1" spc="16" dirty="0"/>
              <a:t> </a:t>
            </a:r>
            <a:r>
              <a:rPr sz="1427" b="1" dirty="0"/>
              <a:t>Since</a:t>
            </a:r>
            <a:r>
              <a:rPr sz="1427" b="1" spc="16" dirty="0"/>
              <a:t> </a:t>
            </a:r>
            <a:r>
              <a:rPr sz="1427" b="1" spc="-40" dirty="0"/>
              <a:t>SC</a:t>
            </a:r>
            <a:endParaRPr sz="1427"/>
          </a:p>
        </p:txBody>
      </p:sp>
      <p:sp>
        <p:nvSpPr>
          <p:cNvPr id="38" name="object 38"/>
          <p:cNvSpPr txBox="1"/>
          <p:nvPr/>
        </p:nvSpPr>
        <p:spPr>
          <a:xfrm>
            <a:off x="820610" y="2217529"/>
            <a:ext cx="219612" cy="1060910"/>
          </a:xfrm>
          <a:prstGeom prst="rect">
            <a:avLst/>
          </a:prstGeom>
        </p:spPr>
        <p:txBody>
          <a:bodyPr vert="vert270" wrap="square" lIns="0" tIns="6039" rIns="0" bIns="0" rtlCol="0">
            <a:spAutoFit/>
          </a:bodyPr>
          <a:lstStyle/>
          <a:p>
            <a:pPr marL="20131">
              <a:spcBef>
                <a:spcPts val="48"/>
              </a:spcBef>
            </a:pPr>
            <a:r>
              <a:rPr sz="1427" b="1" dirty="0"/>
              <a:t>Wage</a:t>
            </a:r>
            <a:r>
              <a:rPr sz="1427" b="1" spc="8" dirty="0"/>
              <a:t> </a:t>
            </a:r>
            <a:r>
              <a:rPr sz="1427" b="1" spc="-16" dirty="0"/>
              <a:t>Index</a:t>
            </a:r>
            <a:endParaRPr sz="1427"/>
          </a:p>
        </p:txBody>
      </p:sp>
      <p:sp>
        <p:nvSpPr>
          <p:cNvPr id="39" name="object 39"/>
          <p:cNvSpPr txBox="1"/>
          <p:nvPr/>
        </p:nvSpPr>
        <p:spPr>
          <a:xfrm>
            <a:off x="1528761" y="1132444"/>
            <a:ext cx="1714164" cy="286702"/>
          </a:xfrm>
          <a:prstGeom prst="rect">
            <a:avLst/>
          </a:prstGeom>
        </p:spPr>
        <p:txBody>
          <a:bodyPr vert="horz" wrap="square" lIns="0" tIns="18118" rIns="0" bIns="0" rtlCol="0">
            <a:spAutoFit/>
          </a:bodyPr>
          <a:lstStyle/>
          <a:p>
            <a:pPr marL="20131">
              <a:spcBef>
                <a:spcPts val="143"/>
              </a:spcBef>
            </a:pPr>
            <a:r>
              <a:rPr sz="1744" b="1" dirty="0"/>
              <a:t>RSMeans,</a:t>
            </a:r>
            <a:r>
              <a:rPr sz="1744" b="1" spc="-95" dirty="0"/>
              <a:t> </a:t>
            </a:r>
            <a:r>
              <a:rPr sz="1744" b="1" spc="-16" dirty="0"/>
              <a:t>Level</a:t>
            </a:r>
            <a:endParaRPr sz="1744"/>
          </a:p>
        </p:txBody>
      </p:sp>
      <p:grpSp>
        <p:nvGrpSpPr>
          <p:cNvPr id="40" name="object 40"/>
          <p:cNvGrpSpPr/>
          <p:nvPr/>
        </p:nvGrpSpPr>
        <p:grpSpPr>
          <a:xfrm>
            <a:off x="5272645" y="1484776"/>
            <a:ext cx="2987458" cy="2558665"/>
            <a:chOff x="3324912" y="936692"/>
            <a:chExt cx="1884680" cy="1614170"/>
          </a:xfrm>
        </p:grpSpPr>
        <p:sp>
          <p:nvSpPr>
            <p:cNvPr id="41" name="object 41"/>
            <p:cNvSpPr/>
            <p:nvPr/>
          </p:nvSpPr>
          <p:spPr>
            <a:xfrm>
              <a:off x="3344948" y="936692"/>
              <a:ext cx="1864360" cy="1593850"/>
            </a:xfrm>
            <a:custGeom>
              <a:avLst/>
              <a:gdLst/>
              <a:ahLst/>
              <a:cxnLst/>
              <a:rect l="l" t="t" r="r" b="b"/>
              <a:pathLst>
                <a:path w="1864360" h="1593850">
                  <a:moveTo>
                    <a:pt x="0" y="1521126"/>
                  </a:moveTo>
                  <a:lnTo>
                    <a:pt x="1864224" y="1521126"/>
                  </a:lnTo>
                </a:path>
                <a:path w="1864360" h="1593850">
                  <a:moveTo>
                    <a:pt x="0" y="1107244"/>
                  </a:moveTo>
                  <a:lnTo>
                    <a:pt x="1864224" y="1107244"/>
                  </a:lnTo>
                </a:path>
                <a:path w="1864360" h="1593850">
                  <a:moveTo>
                    <a:pt x="0" y="693289"/>
                  </a:moveTo>
                  <a:lnTo>
                    <a:pt x="1864224" y="693289"/>
                  </a:lnTo>
                </a:path>
                <a:path w="1864360" h="1593850">
                  <a:moveTo>
                    <a:pt x="0" y="279407"/>
                  </a:moveTo>
                  <a:lnTo>
                    <a:pt x="1864224" y="279407"/>
                  </a:lnTo>
                </a:path>
                <a:path w="1864360" h="1593850">
                  <a:moveTo>
                    <a:pt x="84750" y="1593592"/>
                  </a:moveTo>
                  <a:lnTo>
                    <a:pt x="84750" y="0"/>
                  </a:lnTo>
                </a:path>
                <a:path w="1864360" h="1593850">
                  <a:moveTo>
                    <a:pt x="649634" y="1593592"/>
                  </a:moveTo>
                  <a:lnTo>
                    <a:pt x="649634" y="0"/>
                  </a:lnTo>
                </a:path>
                <a:path w="1864360" h="1593850">
                  <a:moveTo>
                    <a:pt x="1214590" y="1593592"/>
                  </a:moveTo>
                  <a:lnTo>
                    <a:pt x="1214590" y="0"/>
                  </a:lnTo>
                </a:path>
                <a:path w="1864360" h="1593850">
                  <a:moveTo>
                    <a:pt x="1779473" y="1593592"/>
                  </a:moveTo>
                  <a:lnTo>
                    <a:pt x="1779473" y="0"/>
                  </a:lnTo>
                </a:path>
              </a:pathLst>
            </a:custGeom>
            <a:ln w="7824">
              <a:solidFill>
                <a:srgbClr val="CCCCCC"/>
              </a:solidFill>
              <a:prstDash val="dot"/>
            </a:ln>
          </p:spPr>
          <p:txBody>
            <a:bodyPr wrap="square" lIns="0" tIns="0" rIns="0" bIns="0" rtlCol="0"/>
            <a:lstStyle/>
            <a:p>
              <a:endParaRPr sz="2219"/>
            </a:p>
          </p:txBody>
        </p:sp>
        <p:sp>
          <p:nvSpPr>
            <p:cNvPr id="42" name="object 42"/>
            <p:cNvSpPr/>
            <p:nvPr/>
          </p:nvSpPr>
          <p:spPr>
            <a:xfrm>
              <a:off x="3403667" y="2025728"/>
              <a:ext cx="52069" cy="52069"/>
            </a:xfrm>
            <a:custGeom>
              <a:avLst/>
              <a:gdLst/>
              <a:ahLst/>
              <a:cxnLst/>
              <a:rect l="l" t="t" r="r" b="b"/>
              <a:pathLst>
                <a:path w="52070" h="52069">
                  <a:moveTo>
                    <a:pt x="26032" y="0"/>
                  </a:moveTo>
                  <a:lnTo>
                    <a:pt x="15918" y="2050"/>
                  </a:lnTo>
                  <a:lnTo>
                    <a:pt x="7641" y="7632"/>
                  </a:lnTo>
                  <a:lnTo>
                    <a:pt x="2052" y="15887"/>
                  </a:lnTo>
                  <a:lnTo>
                    <a:pt x="0" y="25959"/>
                  </a:lnTo>
                  <a:lnTo>
                    <a:pt x="2052" y="36073"/>
                  </a:lnTo>
                  <a:lnTo>
                    <a:pt x="7641" y="44349"/>
                  </a:lnTo>
                  <a:lnTo>
                    <a:pt x="15918" y="49939"/>
                  </a:lnTo>
                  <a:lnTo>
                    <a:pt x="26032" y="51991"/>
                  </a:lnTo>
                  <a:lnTo>
                    <a:pt x="36103" y="49939"/>
                  </a:lnTo>
                  <a:lnTo>
                    <a:pt x="44358" y="44349"/>
                  </a:lnTo>
                  <a:lnTo>
                    <a:pt x="49940" y="36073"/>
                  </a:lnTo>
                  <a:lnTo>
                    <a:pt x="51991" y="25959"/>
                  </a:lnTo>
                  <a:lnTo>
                    <a:pt x="49940" y="15887"/>
                  </a:lnTo>
                  <a:lnTo>
                    <a:pt x="44358" y="7632"/>
                  </a:lnTo>
                  <a:lnTo>
                    <a:pt x="36103" y="2050"/>
                  </a:lnTo>
                  <a:lnTo>
                    <a:pt x="26032" y="0"/>
                  </a:lnTo>
                  <a:close/>
                </a:path>
              </a:pathLst>
            </a:custGeom>
            <a:solidFill>
              <a:srgbClr val="000000"/>
            </a:solidFill>
          </p:spPr>
          <p:txBody>
            <a:bodyPr wrap="square" lIns="0" tIns="0" rIns="0" bIns="0" rtlCol="0"/>
            <a:lstStyle/>
            <a:p>
              <a:endParaRPr sz="2219"/>
            </a:p>
          </p:txBody>
        </p:sp>
        <p:sp>
          <p:nvSpPr>
            <p:cNvPr id="43" name="object 43"/>
            <p:cNvSpPr/>
            <p:nvPr/>
          </p:nvSpPr>
          <p:spPr>
            <a:xfrm>
              <a:off x="3403667" y="2025728"/>
              <a:ext cx="52069" cy="52069"/>
            </a:xfrm>
            <a:custGeom>
              <a:avLst/>
              <a:gdLst/>
              <a:ahLst/>
              <a:cxnLst/>
              <a:rect l="l" t="t" r="r" b="b"/>
              <a:pathLst>
                <a:path w="52070" h="52069">
                  <a:moveTo>
                    <a:pt x="0" y="25959"/>
                  </a:moveTo>
                  <a:lnTo>
                    <a:pt x="2052" y="15887"/>
                  </a:lnTo>
                  <a:lnTo>
                    <a:pt x="7641" y="7632"/>
                  </a:lnTo>
                  <a:lnTo>
                    <a:pt x="15918" y="2050"/>
                  </a:lnTo>
                  <a:lnTo>
                    <a:pt x="26032" y="0"/>
                  </a:lnTo>
                  <a:lnTo>
                    <a:pt x="36103" y="2050"/>
                  </a:lnTo>
                  <a:lnTo>
                    <a:pt x="44358" y="7632"/>
                  </a:lnTo>
                  <a:lnTo>
                    <a:pt x="49940" y="15887"/>
                  </a:lnTo>
                  <a:lnTo>
                    <a:pt x="51991" y="25959"/>
                  </a:lnTo>
                  <a:lnTo>
                    <a:pt x="49940" y="36073"/>
                  </a:lnTo>
                  <a:lnTo>
                    <a:pt x="44358" y="44349"/>
                  </a:lnTo>
                  <a:lnTo>
                    <a:pt x="36103" y="49939"/>
                  </a:lnTo>
                  <a:lnTo>
                    <a:pt x="26032" y="51991"/>
                  </a:lnTo>
                  <a:lnTo>
                    <a:pt x="15918" y="49939"/>
                  </a:lnTo>
                  <a:lnTo>
                    <a:pt x="7641" y="44349"/>
                  </a:lnTo>
                  <a:lnTo>
                    <a:pt x="2052" y="36073"/>
                  </a:lnTo>
                  <a:lnTo>
                    <a:pt x="0" y="25959"/>
                  </a:lnTo>
                </a:path>
              </a:pathLst>
            </a:custGeom>
            <a:ln w="5191">
              <a:solidFill>
                <a:srgbClr val="000000"/>
              </a:solidFill>
            </a:ln>
          </p:spPr>
          <p:txBody>
            <a:bodyPr wrap="square" lIns="0" tIns="0" rIns="0" bIns="0" rtlCol="0"/>
            <a:lstStyle/>
            <a:p>
              <a:endParaRPr sz="2219"/>
            </a:p>
          </p:txBody>
        </p:sp>
        <p:sp>
          <p:nvSpPr>
            <p:cNvPr id="44" name="object 44"/>
            <p:cNvSpPr/>
            <p:nvPr/>
          </p:nvSpPr>
          <p:spPr>
            <a:xfrm>
              <a:off x="3686145" y="2042766"/>
              <a:ext cx="52069" cy="52069"/>
            </a:xfrm>
            <a:custGeom>
              <a:avLst/>
              <a:gdLst/>
              <a:ahLst/>
              <a:cxnLst/>
              <a:rect l="l" t="t" r="r" b="b"/>
              <a:pathLst>
                <a:path w="52070" h="52069">
                  <a:moveTo>
                    <a:pt x="25959" y="0"/>
                  </a:moveTo>
                  <a:lnTo>
                    <a:pt x="15887" y="2052"/>
                  </a:lnTo>
                  <a:lnTo>
                    <a:pt x="7632" y="7641"/>
                  </a:lnTo>
                  <a:lnTo>
                    <a:pt x="2050" y="15918"/>
                  </a:lnTo>
                  <a:lnTo>
                    <a:pt x="0" y="26032"/>
                  </a:lnTo>
                  <a:lnTo>
                    <a:pt x="2050" y="36103"/>
                  </a:lnTo>
                  <a:lnTo>
                    <a:pt x="7632" y="44358"/>
                  </a:lnTo>
                  <a:lnTo>
                    <a:pt x="15887" y="49940"/>
                  </a:lnTo>
                  <a:lnTo>
                    <a:pt x="25959" y="51991"/>
                  </a:lnTo>
                  <a:lnTo>
                    <a:pt x="36073" y="49940"/>
                  </a:lnTo>
                  <a:lnTo>
                    <a:pt x="44349" y="44358"/>
                  </a:lnTo>
                  <a:lnTo>
                    <a:pt x="49939" y="36103"/>
                  </a:lnTo>
                  <a:lnTo>
                    <a:pt x="51991" y="26032"/>
                  </a:lnTo>
                  <a:lnTo>
                    <a:pt x="49939" y="15918"/>
                  </a:lnTo>
                  <a:lnTo>
                    <a:pt x="44349" y="7641"/>
                  </a:lnTo>
                  <a:lnTo>
                    <a:pt x="36073" y="2052"/>
                  </a:lnTo>
                  <a:lnTo>
                    <a:pt x="25959" y="0"/>
                  </a:lnTo>
                  <a:close/>
                </a:path>
              </a:pathLst>
            </a:custGeom>
            <a:solidFill>
              <a:srgbClr val="000000"/>
            </a:solidFill>
          </p:spPr>
          <p:txBody>
            <a:bodyPr wrap="square" lIns="0" tIns="0" rIns="0" bIns="0" rtlCol="0"/>
            <a:lstStyle/>
            <a:p>
              <a:endParaRPr sz="2219"/>
            </a:p>
          </p:txBody>
        </p:sp>
        <p:sp>
          <p:nvSpPr>
            <p:cNvPr id="45" name="object 45"/>
            <p:cNvSpPr/>
            <p:nvPr/>
          </p:nvSpPr>
          <p:spPr>
            <a:xfrm>
              <a:off x="3686145" y="2042766"/>
              <a:ext cx="52069" cy="52069"/>
            </a:xfrm>
            <a:custGeom>
              <a:avLst/>
              <a:gdLst/>
              <a:ahLst/>
              <a:cxnLst/>
              <a:rect l="l" t="t" r="r" b="b"/>
              <a:pathLst>
                <a:path w="52070" h="52069">
                  <a:moveTo>
                    <a:pt x="0" y="26032"/>
                  </a:moveTo>
                  <a:lnTo>
                    <a:pt x="2050" y="15918"/>
                  </a:lnTo>
                  <a:lnTo>
                    <a:pt x="7632" y="7641"/>
                  </a:lnTo>
                  <a:lnTo>
                    <a:pt x="15887" y="2052"/>
                  </a:lnTo>
                  <a:lnTo>
                    <a:pt x="25959" y="0"/>
                  </a:lnTo>
                  <a:lnTo>
                    <a:pt x="36073" y="2052"/>
                  </a:lnTo>
                  <a:lnTo>
                    <a:pt x="44349" y="7641"/>
                  </a:lnTo>
                  <a:lnTo>
                    <a:pt x="49939" y="15918"/>
                  </a:lnTo>
                  <a:lnTo>
                    <a:pt x="51991" y="26032"/>
                  </a:lnTo>
                  <a:lnTo>
                    <a:pt x="49939" y="36103"/>
                  </a:lnTo>
                  <a:lnTo>
                    <a:pt x="44349" y="44358"/>
                  </a:lnTo>
                  <a:lnTo>
                    <a:pt x="36073" y="49940"/>
                  </a:lnTo>
                  <a:lnTo>
                    <a:pt x="25959" y="51991"/>
                  </a:lnTo>
                  <a:lnTo>
                    <a:pt x="15887" y="49940"/>
                  </a:lnTo>
                  <a:lnTo>
                    <a:pt x="7632" y="44358"/>
                  </a:lnTo>
                  <a:lnTo>
                    <a:pt x="2050" y="36103"/>
                  </a:lnTo>
                  <a:lnTo>
                    <a:pt x="0" y="26032"/>
                  </a:lnTo>
                </a:path>
              </a:pathLst>
            </a:custGeom>
            <a:ln w="5191">
              <a:solidFill>
                <a:srgbClr val="000000"/>
              </a:solidFill>
            </a:ln>
          </p:spPr>
          <p:txBody>
            <a:bodyPr wrap="square" lIns="0" tIns="0" rIns="0" bIns="0" rtlCol="0"/>
            <a:lstStyle/>
            <a:p>
              <a:endParaRPr sz="2219"/>
            </a:p>
          </p:txBody>
        </p:sp>
        <p:sp>
          <p:nvSpPr>
            <p:cNvPr id="46" name="object 46"/>
            <p:cNvSpPr/>
            <p:nvPr/>
          </p:nvSpPr>
          <p:spPr>
            <a:xfrm>
              <a:off x="3968623" y="2016661"/>
              <a:ext cx="52069" cy="52069"/>
            </a:xfrm>
            <a:custGeom>
              <a:avLst/>
              <a:gdLst/>
              <a:ahLst/>
              <a:cxnLst/>
              <a:rect l="l" t="t" r="r" b="b"/>
              <a:pathLst>
                <a:path w="52070" h="52069">
                  <a:moveTo>
                    <a:pt x="25959" y="0"/>
                  </a:moveTo>
                  <a:lnTo>
                    <a:pt x="15887" y="2050"/>
                  </a:lnTo>
                  <a:lnTo>
                    <a:pt x="7632" y="7632"/>
                  </a:lnTo>
                  <a:lnTo>
                    <a:pt x="2050" y="15887"/>
                  </a:lnTo>
                  <a:lnTo>
                    <a:pt x="0" y="25959"/>
                  </a:lnTo>
                  <a:lnTo>
                    <a:pt x="2050" y="36073"/>
                  </a:lnTo>
                  <a:lnTo>
                    <a:pt x="7632" y="44349"/>
                  </a:lnTo>
                  <a:lnTo>
                    <a:pt x="15887" y="49939"/>
                  </a:lnTo>
                  <a:lnTo>
                    <a:pt x="25959" y="51991"/>
                  </a:lnTo>
                  <a:lnTo>
                    <a:pt x="36073" y="49939"/>
                  </a:lnTo>
                  <a:lnTo>
                    <a:pt x="44349" y="44349"/>
                  </a:lnTo>
                  <a:lnTo>
                    <a:pt x="49939" y="36073"/>
                  </a:lnTo>
                  <a:lnTo>
                    <a:pt x="51991" y="25959"/>
                  </a:lnTo>
                  <a:lnTo>
                    <a:pt x="49939" y="15887"/>
                  </a:lnTo>
                  <a:lnTo>
                    <a:pt x="44349" y="7632"/>
                  </a:lnTo>
                  <a:lnTo>
                    <a:pt x="36073" y="2050"/>
                  </a:lnTo>
                  <a:lnTo>
                    <a:pt x="25959" y="0"/>
                  </a:lnTo>
                  <a:close/>
                </a:path>
              </a:pathLst>
            </a:custGeom>
            <a:solidFill>
              <a:srgbClr val="000000"/>
            </a:solidFill>
          </p:spPr>
          <p:txBody>
            <a:bodyPr wrap="square" lIns="0" tIns="0" rIns="0" bIns="0" rtlCol="0"/>
            <a:lstStyle/>
            <a:p>
              <a:endParaRPr sz="2219"/>
            </a:p>
          </p:txBody>
        </p:sp>
        <p:sp>
          <p:nvSpPr>
            <p:cNvPr id="47" name="object 47"/>
            <p:cNvSpPr/>
            <p:nvPr/>
          </p:nvSpPr>
          <p:spPr>
            <a:xfrm>
              <a:off x="3968623" y="2016661"/>
              <a:ext cx="52069" cy="52069"/>
            </a:xfrm>
            <a:custGeom>
              <a:avLst/>
              <a:gdLst/>
              <a:ahLst/>
              <a:cxnLst/>
              <a:rect l="l" t="t" r="r" b="b"/>
              <a:pathLst>
                <a:path w="52070" h="52069">
                  <a:moveTo>
                    <a:pt x="0" y="25959"/>
                  </a:moveTo>
                  <a:lnTo>
                    <a:pt x="2050" y="15887"/>
                  </a:lnTo>
                  <a:lnTo>
                    <a:pt x="7632" y="7632"/>
                  </a:lnTo>
                  <a:lnTo>
                    <a:pt x="15887" y="2050"/>
                  </a:lnTo>
                  <a:lnTo>
                    <a:pt x="25959" y="0"/>
                  </a:lnTo>
                  <a:lnTo>
                    <a:pt x="36073" y="2050"/>
                  </a:lnTo>
                  <a:lnTo>
                    <a:pt x="44349" y="7632"/>
                  </a:lnTo>
                  <a:lnTo>
                    <a:pt x="49939" y="15887"/>
                  </a:lnTo>
                  <a:lnTo>
                    <a:pt x="51991" y="25959"/>
                  </a:lnTo>
                  <a:lnTo>
                    <a:pt x="49939" y="36073"/>
                  </a:lnTo>
                  <a:lnTo>
                    <a:pt x="44349" y="44349"/>
                  </a:lnTo>
                  <a:lnTo>
                    <a:pt x="36073" y="49939"/>
                  </a:lnTo>
                  <a:lnTo>
                    <a:pt x="25959" y="51991"/>
                  </a:lnTo>
                  <a:lnTo>
                    <a:pt x="15887" y="49939"/>
                  </a:lnTo>
                  <a:lnTo>
                    <a:pt x="7632" y="44349"/>
                  </a:lnTo>
                  <a:lnTo>
                    <a:pt x="2050" y="36073"/>
                  </a:lnTo>
                  <a:lnTo>
                    <a:pt x="0" y="25959"/>
                  </a:lnTo>
                </a:path>
              </a:pathLst>
            </a:custGeom>
            <a:ln w="5191">
              <a:solidFill>
                <a:srgbClr val="000000"/>
              </a:solidFill>
            </a:ln>
          </p:spPr>
          <p:txBody>
            <a:bodyPr wrap="square" lIns="0" tIns="0" rIns="0" bIns="0" rtlCol="0"/>
            <a:lstStyle/>
            <a:p>
              <a:endParaRPr sz="2219"/>
            </a:p>
          </p:txBody>
        </p:sp>
        <p:sp>
          <p:nvSpPr>
            <p:cNvPr id="48" name="object 48"/>
            <p:cNvSpPr/>
            <p:nvPr/>
          </p:nvSpPr>
          <p:spPr>
            <a:xfrm>
              <a:off x="4533507" y="1911143"/>
              <a:ext cx="52069" cy="52069"/>
            </a:xfrm>
            <a:custGeom>
              <a:avLst/>
              <a:gdLst/>
              <a:ahLst/>
              <a:cxnLst/>
              <a:rect l="l" t="t" r="r" b="b"/>
              <a:pathLst>
                <a:path w="52070" h="52069">
                  <a:moveTo>
                    <a:pt x="26032" y="0"/>
                  </a:moveTo>
                  <a:lnTo>
                    <a:pt x="15918" y="2040"/>
                  </a:lnTo>
                  <a:lnTo>
                    <a:pt x="7641" y="7604"/>
                  </a:lnTo>
                  <a:lnTo>
                    <a:pt x="2052" y="15856"/>
                  </a:lnTo>
                  <a:lnTo>
                    <a:pt x="0" y="25959"/>
                  </a:lnTo>
                  <a:lnTo>
                    <a:pt x="2052" y="36073"/>
                  </a:lnTo>
                  <a:lnTo>
                    <a:pt x="7641" y="44349"/>
                  </a:lnTo>
                  <a:lnTo>
                    <a:pt x="15918" y="49939"/>
                  </a:lnTo>
                  <a:lnTo>
                    <a:pt x="26032" y="51991"/>
                  </a:lnTo>
                  <a:lnTo>
                    <a:pt x="36103" y="49939"/>
                  </a:lnTo>
                  <a:lnTo>
                    <a:pt x="44358" y="44349"/>
                  </a:lnTo>
                  <a:lnTo>
                    <a:pt x="49940" y="36073"/>
                  </a:lnTo>
                  <a:lnTo>
                    <a:pt x="51991" y="25959"/>
                  </a:lnTo>
                  <a:lnTo>
                    <a:pt x="49940" y="15856"/>
                  </a:lnTo>
                  <a:lnTo>
                    <a:pt x="44358" y="7604"/>
                  </a:lnTo>
                  <a:lnTo>
                    <a:pt x="36103" y="2040"/>
                  </a:lnTo>
                  <a:lnTo>
                    <a:pt x="26032" y="0"/>
                  </a:lnTo>
                  <a:close/>
                </a:path>
              </a:pathLst>
            </a:custGeom>
            <a:solidFill>
              <a:srgbClr val="000000"/>
            </a:solidFill>
          </p:spPr>
          <p:txBody>
            <a:bodyPr wrap="square" lIns="0" tIns="0" rIns="0" bIns="0" rtlCol="0"/>
            <a:lstStyle/>
            <a:p>
              <a:endParaRPr sz="2219"/>
            </a:p>
          </p:txBody>
        </p:sp>
        <p:sp>
          <p:nvSpPr>
            <p:cNvPr id="49" name="object 49"/>
            <p:cNvSpPr/>
            <p:nvPr/>
          </p:nvSpPr>
          <p:spPr>
            <a:xfrm>
              <a:off x="4533507" y="1911143"/>
              <a:ext cx="52069" cy="52069"/>
            </a:xfrm>
            <a:custGeom>
              <a:avLst/>
              <a:gdLst/>
              <a:ahLst/>
              <a:cxnLst/>
              <a:rect l="l" t="t" r="r" b="b"/>
              <a:pathLst>
                <a:path w="52070" h="52069">
                  <a:moveTo>
                    <a:pt x="0" y="25959"/>
                  </a:moveTo>
                  <a:lnTo>
                    <a:pt x="2052" y="15856"/>
                  </a:lnTo>
                  <a:lnTo>
                    <a:pt x="7641" y="7604"/>
                  </a:lnTo>
                  <a:lnTo>
                    <a:pt x="15918" y="2040"/>
                  </a:lnTo>
                  <a:lnTo>
                    <a:pt x="26032" y="0"/>
                  </a:lnTo>
                  <a:lnTo>
                    <a:pt x="36103" y="2040"/>
                  </a:lnTo>
                  <a:lnTo>
                    <a:pt x="44358" y="7604"/>
                  </a:lnTo>
                  <a:lnTo>
                    <a:pt x="49940" y="15856"/>
                  </a:lnTo>
                  <a:lnTo>
                    <a:pt x="51991" y="25959"/>
                  </a:lnTo>
                  <a:lnTo>
                    <a:pt x="49940" y="36073"/>
                  </a:lnTo>
                  <a:lnTo>
                    <a:pt x="44358" y="44349"/>
                  </a:lnTo>
                  <a:lnTo>
                    <a:pt x="36103" y="49939"/>
                  </a:lnTo>
                  <a:lnTo>
                    <a:pt x="26032" y="51991"/>
                  </a:lnTo>
                  <a:lnTo>
                    <a:pt x="15918" y="49939"/>
                  </a:lnTo>
                  <a:lnTo>
                    <a:pt x="7641" y="44349"/>
                  </a:lnTo>
                  <a:lnTo>
                    <a:pt x="2052" y="36073"/>
                  </a:lnTo>
                  <a:lnTo>
                    <a:pt x="0" y="25959"/>
                  </a:lnTo>
                </a:path>
              </a:pathLst>
            </a:custGeom>
            <a:ln w="5191">
              <a:solidFill>
                <a:srgbClr val="000000"/>
              </a:solidFill>
            </a:ln>
          </p:spPr>
          <p:txBody>
            <a:bodyPr wrap="square" lIns="0" tIns="0" rIns="0" bIns="0" rtlCol="0"/>
            <a:lstStyle/>
            <a:p>
              <a:endParaRPr sz="2219"/>
            </a:p>
          </p:txBody>
        </p:sp>
        <p:sp>
          <p:nvSpPr>
            <p:cNvPr id="50" name="object 50"/>
            <p:cNvSpPr/>
            <p:nvPr/>
          </p:nvSpPr>
          <p:spPr>
            <a:xfrm>
              <a:off x="4815985" y="1848841"/>
              <a:ext cx="52069" cy="52069"/>
            </a:xfrm>
            <a:custGeom>
              <a:avLst/>
              <a:gdLst/>
              <a:ahLst/>
              <a:cxnLst/>
              <a:rect l="l" t="t" r="r" b="b"/>
              <a:pathLst>
                <a:path w="52070" h="52069">
                  <a:moveTo>
                    <a:pt x="25959" y="0"/>
                  </a:moveTo>
                  <a:lnTo>
                    <a:pt x="15887" y="2050"/>
                  </a:lnTo>
                  <a:lnTo>
                    <a:pt x="7632" y="7632"/>
                  </a:lnTo>
                  <a:lnTo>
                    <a:pt x="2050" y="15887"/>
                  </a:lnTo>
                  <a:lnTo>
                    <a:pt x="0" y="25959"/>
                  </a:lnTo>
                  <a:lnTo>
                    <a:pt x="2050" y="36073"/>
                  </a:lnTo>
                  <a:lnTo>
                    <a:pt x="7632" y="44349"/>
                  </a:lnTo>
                  <a:lnTo>
                    <a:pt x="15887" y="49939"/>
                  </a:lnTo>
                  <a:lnTo>
                    <a:pt x="25959" y="51991"/>
                  </a:lnTo>
                  <a:lnTo>
                    <a:pt x="36073" y="49939"/>
                  </a:lnTo>
                  <a:lnTo>
                    <a:pt x="44349" y="44349"/>
                  </a:lnTo>
                  <a:lnTo>
                    <a:pt x="49939" y="36073"/>
                  </a:lnTo>
                  <a:lnTo>
                    <a:pt x="51991" y="25959"/>
                  </a:lnTo>
                  <a:lnTo>
                    <a:pt x="49939" y="15887"/>
                  </a:lnTo>
                  <a:lnTo>
                    <a:pt x="44349" y="7632"/>
                  </a:lnTo>
                  <a:lnTo>
                    <a:pt x="36073" y="2050"/>
                  </a:lnTo>
                  <a:lnTo>
                    <a:pt x="25959" y="0"/>
                  </a:lnTo>
                  <a:close/>
                </a:path>
              </a:pathLst>
            </a:custGeom>
            <a:solidFill>
              <a:srgbClr val="000000"/>
            </a:solidFill>
          </p:spPr>
          <p:txBody>
            <a:bodyPr wrap="square" lIns="0" tIns="0" rIns="0" bIns="0" rtlCol="0"/>
            <a:lstStyle/>
            <a:p>
              <a:endParaRPr sz="2219"/>
            </a:p>
          </p:txBody>
        </p:sp>
        <p:sp>
          <p:nvSpPr>
            <p:cNvPr id="51" name="object 51"/>
            <p:cNvSpPr/>
            <p:nvPr/>
          </p:nvSpPr>
          <p:spPr>
            <a:xfrm>
              <a:off x="4815985" y="1848841"/>
              <a:ext cx="52069" cy="52069"/>
            </a:xfrm>
            <a:custGeom>
              <a:avLst/>
              <a:gdLst/>
              <a:ahLst/>
              <a:cxnLst/>
              <a:rect l="l" t="t" r="r" b="b"/>
              <a:pathLst>
                <a:path w="52070" h="52069">
                  <a:moveTo>
                    <a:pt x="0" y="25959"/>
                  </a:moveTo>
                  <a:lnTo>
                    <a:pt x="2050" y="15887"/>
                  </a:lnTo>
                  <a:lnTo>
                    <a:pt x="7632" y="7632"/>
                  </a:lnTo>
                  <a:lnTo>
                    <a:pt x="15887" y="2050"/>
                  </a:lnTo>
                  <a:lnTo>
                    <a:pt x="25959" y="0"/>
                  </a:lnTo>
                  <a:lnTo>
                    <a:pt x="36073" y="2050"/>
                  </a:lnTo>
                  <a:lnTo>
                    <a:pt x="44349" y="7632"/>
                  </a:lnTo>
                  <a:lnTo>
                    <a:pt x="49939" y="15887"/>
                  </a:lnTo>
                  <a:lnTo>
                    <a:pt x="51991" y="25959"/>
                  </a:lnTo>
                  <a:lnTo>
                    <a:pt x="49939" y="36073"/>
                  </a:lnTo>
                  <a:lnTo>
                    <a:pt x="44349" y="44349"/>
                  </a:lnTo>
                  <a:lnTo>
                    <a:pt x="36073" y="49939"/>
                  </a:lnTo>
                  <a:lnTo>
                    <a:pt x="25959" y="51991"/>
                  </a:lnTo>
                  <a:lnTo>
                    <a:pt x="15887" y="49939"/>
                  </a:lnTo>
                  <a:lnTo>
                    <a:pt x="7632" y="44349"/>
                  </a:lnTo>
                  <a:lnTo>
                    <a:pt x="2050" y="36073"/>
                  </a:lnTo>
                  <a:lnTo>
                    <a:pt x="0" y="25959"/>
                  </a:lnTo>
                </a:path>
              </a:pathLst>
            </a:custGeom>
            <a:ln w="5191">
              <a:solidFill>
                <a:srgbClr val="000000"/>
              </a:solidFill>
            </a:ln>
          </p:spPr>
          <p:txBody>
            <a:bodyPr wrap="square" lIns="0" tIns="0" rIns="0" bIns="0" rtlCol="0"/>
            <a:lstStyle/>
            <a:p>
              <a:endParaRPr sz="2219"/>
            </a:p>
          </p:txBody>
        </p:sp>
        <p:sp>
          <p:nvSpPr>
            <p:cNvPr id="52" name="object 52"/>
            <p:cNvSpPr/>
            <p:nvPr/>
          </p:nvSpPr>
          <p:spPr>
            <a:xfrm>
              <a:off x="5098463" y="1637878"/>
              <a:ext cx="52069" cy="52069"/>
            </a:xfrm>
            <a:custGeom>
              <a:avLst/>
              <a:gdLst/>
              <a:ahLst/>
              <a:cxnLst/>
              <a:rect l="l" t="t" r="r" b="b"/>
              <a:pathLst>
                <a:path w="52070" h="52069">
                  <a:moveTo>
                    <a:pt x="25959" y="0"/>
                  </a:moveTo>
                  <a:lnTo>
                    <a:pt x="15887" y="2052"/>
                  </a:lnTo>
                  <a:lnTo>
                    <a:pt x="7632" y="7641"/>
                  </a:lnTo>
                  <a:lnTo>
                    <a:pt x="2050" y="15918"/>
                  </a:lnTo>
                  <a:lnTo>
                    <a:pt x="0" y="26032"/>
                  </a:lnTo>
                  <a:lnTo>
                    <a:pt x="2050" y="36103"/>
                  </a:lnTo>
                  <a:lnTo>
                    <a:pt x="7632" y="44358"/>
                  </a:lnTo>
                  <a:lnTo>
                    <a:pt x="15887" y="49940"/>
                  </a:lnTo>
                  <a:lnTo>
                    <a:pt x="25959" y="51991"/>
                  </a:lnTo>
                  <a:lnTo>
                    <a:pt x="36073" y="49940"/>
                  </a:lnTo>
                  <a:lnTo>
                    <a:pt x="44349" y="44358"/>
                  </a:lnTo>
                  <a:lnTo>
                    <a:pt x="49939" y="36103"/>
                  </a:lnTo>
                  <a:lnTo>
                    <a:pt x="51991" y="26032"/>
                  </a:lnTo>
                  <a:lnTo>
                    <a:pt x="49939" y="15918"/>
                  </a:lnTo>
                  <a:lnTo>
                    <a:pt x="44349" y="7641"/>
                  </a:lnTo>
                  <a:lnTo>
                    <a:pt x="36073" y="2052"/>
                  </a:lnTo>
                  <a:lnTo>
                    <a:pt x="25959" y="0"/>
                  </a:lnTo>
                  <a:close/>
                </a:path>
              </a:pathLst>
            </a:custGeom>
            <a:solidFill>
              <a:srgbClr val="000000"/>
            </a:solidFill>
          </p:spPr>
          <p:txBody>
            <a:bodyPr wrap="square" lIns="0" tIns="0" rIns="0" bIns="0" rtlCol="0"/>
            <a:lstStyle/>
            <a:p>
              <a:endParaRPr sz="2219"/>
            </a:p>
          </p:txBody>
        </p:sp>
        <p:sp>
          <p:nvSpPr>
            <p:cNvPr id="53" name="object 53"/>
            <p:cNvSpPr/>
            <p:nvPr/>
          </p:nvSpPr>
          <p:spPr>
            <a:xfrm>
              <a:off x="5098463" y="1637878"/>
              <a:ext cx="52069" cy="52069"/>
            </a:xfrm>
            <a:custGeom>
              <a:avLst/>
              <a:gdLst/>
              <a:ahLst/>
              <a:cxnLst/>
              <a:rect l="l" t="t" r="r" b="b"/>
              <a:pathLst>
                <a:path w="52070" h="52069">
                  <a:moveTo>
                    <a:pt x="0" y="26032"/>
                  </a:moveTo>
                  <a:lnTo>
                    <a:pt x="2050" y="15918"/>
                  </a:lnTo>
                  <a:lnTo>
                    <a:pt x="7632" y="7641"/>
                  </a:lnTo>
                  <a:lnTo>
                    <a:pt x="15887" y="2052"/>
                  </a:lnTo>
                  <a:lnTo>
                    <a:pt x="25959" y="0"/>
                  </a:lnTo>
                  <a:lnTo>
                    <a:pt x="36073" y="2052"/>
                  </a:lnTo>
                  <a:lnTo>
                    <a:pt x="44349" y="7641"/>
                  </a:lnTo>
                  <a:lnTo>
                    <a:pt x="49939" y="15918"/>
                  </a:lnTo>
                  <a:lnTo>
                    <a:pt x="51991" y="26032"/>
                  </a:lnTo>
                  <a:lnTo>
                    <a:pt x="49939" y="36103"/>
                  </a:lnTo>
                  <a:lnTo>
                    <a:pt x="44349" y="44358"/>
                  </a:lnTo>
                  <a:lnTo>
                    <a:pt x="36073" y="49940"/>
                  </a:lnTo>
                  <a:lnTo>
                    <a:pt x="25959" y="51991"/>
                  </a:lnTo>
                  <a:lnTo>
                    <a:pt x="15887" y="49940"/>
                  </a:lnTo>
                  <a:lnTo>
                    <a:pt x="7632" y="44358"/>
                  </a:lnTo>
                  <a:lnTo>
                    <a:pt x="2050" y="36103"/>
                  </a:lnTo>
                  <a:lnTo>
                    <a:pt x="0" y="26032"/>
                  </a:lnTo>
                </a:path>
              </a:pathLst>
            </a:custGeom>
            <a:ln w="5191">
              <a:solidFill>
                <a:srgbClr val="000000"/>
              </a:solidFill>
            </a:ln>
          </p:spPr>
          <p:txBody>
            <a:bodyPr wrap="square" lIns="0" tIns="0" rIns="0" bIns="0" rtlCol="0"/>
            <a:lstStyle/>
            <a:p>
              <a:endParaRPr sz="2219"/>
            </a:p>
          </p:txBody>
        </p:sp>
        <p:sp>
          <p:nvSpPr>
            <p:cNvPr id="54" name="object 54"/>
            <p:cNvSpPr/>
            <p:nvPr/>
          </p:nvSpPr>
          <p:spPr>
            <a:xfrm>
              <a:off x="4251029" y="2017904"/>
              <a:ext cx="52069" cy="52069"/>
            </a:xfrm>
            <a:custGeom>
              <a:avLst/>
              <a:gdLst/>
              <a:ahLst/>
              <a:cxnLst/>
              <a:rect l="l" t="t" r="r" b="b"/>
              <a:pathLst>
                <a:path w="52070" h="52069">
                  <a:moveTo>
                    <a:pt x="26032" y="0"/>
                  </a:moveTo>
                  <a:lnTo>
                    <a:pt x="15918" y="2052"/>
                  </a:lnTo>
                  <a:lnTo>
                    <a:pt x="7641" y="7641"/>
                  </a:lnTo>
                  <a:lnTo>
                    <a:pt x="2052" y="15918"/>
                  </a:lnTo>
                  <a:lnTo>
                    <a:pt x="0" y="26032"/>
                  </a:lnTo>
                  <a:lnTo>
                    <a:pt x="2052" y="36103"/>
                  </a:lnTo>
                  <a:lnTo>
                    <a:pt x="7641" y="44358"/>
                  </a:lnTo>
                  <a:lnTo>
                    <a:pt x="15918" y="49940"/>
                  </a:lnTo>
                  <a:lnTo>
                    <a:pt x="26032" y="51991"/>
                  </a:lnTo>
                  <a:lnTo>
                    <a:pt x="36134" y="49940"/>
                  </a:lnTo>
                  <a:lnTo>
                    <a:pt x="44386" y="44358"/>
                  </a:lnTo>
                  <a:lnTo>
                    <a:pt x="49950" y="36103"/>
                  </a:lnTo>
                  <a:lnTo>
                    <a:pt x="51991" y="26032"/>
                  </a:lnTo>
                  <a:lnTo>
                    <a:pt x="49950" y="15918"/>
                  </a:lnTo>
                  <a:lnTo>
                    <a:pt x="44386" y="7641"/>
                  </a:lnTo>
                  <a:lnTo>
                    <a:pt x="36134" y="2052"/>
                  </a:lnTo>
                  <a:lnTo>
                    <a:pt x="26032" y="0"/>
                  </a:lnTo>
                  <a:close/>
                </a:path>
              </a:pathLst>
            </a:custGeom>
            <a:solidFill>
              <a:srgbClr val="000000"/>
            </a:solidFill>
          </p:spPr>
          <p:txBody>
            <a:bodyPr wrap="square" lIns="0" tIns="0" rIns="0" bIns="0" rtlCol="0"/>
            <a:lstStyle/>
            <a:p>
              <a:endParaRPr sz="2219"/>
            </a:p>
          </p:txBody>
        </p:sp>
        <p:sp>
          <p:nvSpPr>
            <p:cNvPr id="55" name="object 55"/>
            <p:cNvSpPr/>
            <p:nvPr/>
          </p:nvSpPr>
          <p:spPr>
            <a:xfrm>
              <a:off x="4251029" y="2017904"/>
              <a:ext cx="52069" cy="52069"/>
            </a:xfrm>
            <a:custGeom>
              <a:avLst/>
              <a:gdLst/>
              <a:ahLst/>
              <a:cxnLst/>
              <a:rect l="l" t="t" r="r" b="b"/>
              <a:pathLst>
                <a:path w="52070" h="52069">
                  <a:moveTo>
                    <a:pt x="0" y="26032"/>
                  </a:moveTo>
                  <a:lnTo>
                    <a:pt x="2052" y="15918"/>
                  </a:lnTo>
                  <a:lnTo>
                    <a:pt x="7641" y="7641"/>
                  </a:lnTo>
                  <a:lnTo>
                    <a:pt x="15918" y="2052"/>
                  </a:lnTo>
                  <a:lnTo>
                    <a:pt x="26032" y="0"/>
                  </a:lnTo>
                  <a:lnTo>
                    <a:pt x="36134" y="2052"/>
                  </a:lnTo>
                  <a:lnTo>
                    <a:pt x="44386" y="7641"/>
                  </a:lnTo>
                  <a:lnTo>
                    <a:pt x="49950" y="15918"/>
                  </a:lnTo>
                  <a:lnTo>
                    <a:pt x="51991" y="26032"/>
                  </a:lnTo>
                  <a:lnTo>
                    <a:pt x="49950" y="36103"/>
                  </a:lnTo>
                  <a:lnTo>
                    <a:pt x="44386" y="44358"/>
                  </a:lnTo>
                  <a:lnTo>
                    <a:pt x="36134" y="49940"/>
                  </a:lnTo>
                  <a:lnTo>
                    <a:pt x="26032" y="51991"/>
                  </a:lnTo>
                  <a:lnTo>
                    <a:pt x="15918" y="49940"/>
                  </a:lnTo>
                  <a:lnTo>
                    <a:pt x="7641" y="44358"/>
                  </a:lnTo>
                  <a:lnTo>
                    <a:pt x="2052" y="36103"/>
                  </a:lnTo>
                  <a:lnTo>
                    <a:pt x="0" y="26032"/>
                  </a:lnTo>
                </a:path>
              </a:pathLst>
            </a:custGeom>
            <a:ln w="5191">
              <a:solidFill>
                <a:srgbClr val="000000"/>
              </a:solidFill>
            </a:ln>
          </p:spPr>
          <p:txBody>
            <a:bodyPr wrap="square" lIns="0" tIns="0" rIns="0" bIns="0" rtlCol="0"/>
            <a:lstStyle/>
            <a:p>
              <a:endParaRPr sz="2219"/>
            </a:p>
          </p:txBody>
        </p:sp>
        <p:sp>
          <p:nvSpPr>
            <p:cNvPr id="56" name="object 56"/>
            <p:cNvSpPr/>
            <p:nvPr/>
          </p:nvSpPr>
          <p:spPr>
            <a:xfrm>
              <a:off x="3429699" y="1663911"/>
              <a:ext cx="1694814" cy="405130"/>
            </a:xfrm>
            <a:custGeom>
              <a:avLst/>
              <a:gdLst/>
              <a:ahLst/>
              <a:cxnLst/>
              <a:rect l="l" t="t" r="r" b="b"/>
              <a:pathLst>
                <a:path w="1694814" h="405130">
                  <a:moveTo>
                    <a:pt x="0" y="387776"/>
                  </a:moveTo>
                  <a:lnTo>
                    <a:pt x="282405" y="404887"/>
                  </a:lnTo>
                  <a:lnTo>
                    <a:pt x="564883" y="378709"/>
                  </a:lnTo>
                  <a:lnTo>
                    <a:pt x="847361" y="380025"/>
                  </a:lnTo>
                  <a:lnTo>
                    <a:pt x="1129839" y="273191"/>
                  </a:lnTo>
                  <a:lnTo>
                    <a:pt x="1412244" y="210889"/>
                  </a:lnTo>
                  <a:lnTo>
                    <a:pt x="1694723" y="0"/>
                  </a:lnTo>
                </a:path>
              </a:pathLst>
            </a:custGeom>
            <a:ln w="21864">
              <a:solidFill>
                <a:srgbClr val="000000"/>
              </a:solidFill>
            </a:ln>
          </p:spPr>
          <p:txBody>
            <a:bodyPr wrap="square" lIns="0" tIns="0" rIns="0" bIns="0" rtlCol="0"/>
            <a:lstStyle/>
            <a:p>
              <a:endParaRPr sz="2219"/>
            </a:p>
          </p:txBody>
        </p:sp>
        <p:sp>
          <p:nvSpPr>
            <p:cNvPr id="57" name="object 57"/>
            <p:cNvSpPr/>
            <p:nvPr/>
          </p:nvSpPr>
          <p:spPr>
            <a:xfrm>
              <a:off x="3429699" y="1342311"/>
              <a:ext cx="1694814" cy="754380"/>
            </a:xfrm>
            <a:custGeom>
              <a:avLst/>
              <a:gdLst/>
              <a:ahLst/>
              <a:cxnLst/>
              <a:rect l="l" t="t" r="r" b="b"/>
              <a:pathLst>
                <a:path w="1694814" h="754380">
                  <a:moveTo>
                    <a:pt x="0" y="692265"/>
                  </a:moveTo>
                  <a:lnTo>
                    <a:pt x="0" y="726560"/>
                  </a:lnTo>
                  <a:lnTo>
                    <a:pt x="282405" y="754055"/>
                  </a:lnTo>
                  <a:lnTo>
                    <a:pt x="564883" y="715884"/>
                  </a:lnTo>
                  <a:lnTo>
                    <a:pt x="847361" y="701625"/>
                  </a:lnTo>
                  <a:lnTo>
                    <a:pt x="800691" y="698846"/>
                  </a:lnTo>
                  <a:lnTo>
                    <a:pt x="282405" y="698846"/>
                  </a:lnTo>
                  <a:lnTo>
                    <a:pt x="0" y="692265"/>
                  </a:lnTo>
                  <a:close/>
                </a:path>
                <a:path w="1694814" h="754380">
                  <a:moveTo>
                    <a:pt x="1588825" y="673472"/>
                  </a:moveTo>
                  <a:lnTo>
                    <a:pt x="1129839" y="673472"/>
                  </a:lnTo>
                  <a:lnTo>
                    <a:pt x="1412244" y="724074"/>
                  </a:lnTo>
                  <a:lnTo>
                    <a:pt x="1588825" y="673472"/>
                  </a:lnTo>
                  <a:close/>
                </a:path>
                <a:path w="1694814" h="754380">
                  <a:moveTo>
                    <a:pt x="1694723" y="0"/>
                  </a:moveTo>
                  <a:lnTo>
                    <a:pt x="1412244" y="340977"/>
                  </a:lnTo>
                  <a:lnTo>
                    <a:pt x="1129839" y="516109"/>
                  </a:lnTo>
                  <a:lnTo>
                    <a:pt x="847361" y="701625"/>
                  </a:lnTo>
                  <a:lnTo>
                    <a:pt x="1129839" y="673472"/>
                  </a:lnTo>
                  <a:lnTo>
                    <a:pt x="1588825" y="673472"/>
                  </a:lnTo>
                  <a:lnTo>
                    <a:pt x="1694723" y="643126"/>
                  </a:lnTo>
                  <a:lnTo>
                    <a:pt x="1694723" y="0"/>
                  </a:lnTo>
                  <a:close/>
                </a:path>
                <a:path w="1694814" h="754380">
                  <a:moveTo>
                    <a:pt x="564883" y="684806"/>
                  </a:moveTo>
                  <a:lnTo>
                    <a:pt x="282405" y="698846"/>
                  </a:lnTo>
                  <a:lnTo>
                    <a:pt x="800691" y="698846"/>
                  </a:lnTo>
                  <a:lnTo>
                    <a:pt x="564883" y="684806"/>
                  </a:lnTo>
                  <a:close/>
                </a:path>
              </a:pathLst>
            </a:custGeom>
            <a:solidFill>
              <a:srgbClr val="CCCCCC">
                <a:alpha val="50199"/>
              </a:srgbClr>
            </a:solidFill>
          </p:spPr>
          <p:txBody>
            <a:bodyPr wrap="square" lIns="0" tIns="0" rIns="0" bIns="0" rtlCol="0"/>
            <a:lstStyle/>
            <a:p>
              <a:endParaRPr sz="2219"/>
            </a:p>
          </p:txBody>
        </p:sp>
        <p:sp>
          <p:nvSpPr>
            <p:cNvPr id="58" name="object 58"/>
            <p:cNvSpPr/>
            <p:nvPr/>
          </p:nvSpPr>
          <p:spPr>
            <a:xfrm>
              <a:off x="3344948" y="2043936"/>
              <a:ext cx="1864360" cy="0"/>
            </a:xfrm>
            <a:custGeom>
              <a:avLst/>
              <a:gdLst/>
              <a:ahLst/>
              <a:cxnLst/>
              <a:rect l="l" t="t" r="r" b="b"/>
              <a:pathLst>
                <a:path w="1864360">
                  <a:moveTo>
                    <a:pt x="0" y="0"/>
                  </a:moveTo>
                  <a:lnTo>
                    <a:pt x="1864224" y="0"/>
                  </a:lnTo>
                </a:path>
              </a:pathLst>
            </a:custGeom>
            <a:ln w="7824">
              <a:solidFill>
                <a:srgbClr val="FF0000"/>
              </a:solidFill>
            </a:ln>
          </p:spPr>
          <p:txBody>
            <a:bodyPr wrap="square" lIns="0" tIns="0" rIns="0" bIns="0" rtlCol="0"/>
            <a:lstStyle/>
            <a:p>
              <a:endParaRPr sz="2219"/>
            </a:p>
          </p:txBody>
        </p:sp>
        <p:sp>
          <p:nvSpPr>
            <p:cNvPr id="59" name="object 59"/>
            <p:cNvSpPr/>
            <p:nvPr/>
          </p:nvSpPr>
          <p:spPr>
            <a:xfrm>
              <a:off x="4277061" y="936692"/>
              <a:ext cx="0" cy="1593850"/>
            </a:xfrm>
            <a:custGeom>
              <a:avLst/>
              <a:gdLst/>
              <a:ahLst/>
              <a:cxnLst/>
              <a:rect l="l" t="t" r="r" b="b"/>
              <a:pathLst>
                <a:path h="1593850">
                  <a:moveTo>
                    <a:pt x="0" y="1593592"/>
                  </a:moveTo>
                  <a:lnTo>
                    <a:pt x="0" y="0"/>
                  </a:lnTo>
                </a:path>
              </a:pathLst>
            </a:custGeom>
            <a:ln w="17184">
              <a:solidFill>
                <a:srgbClr val="000000"/>
              </a:solidFill>
              <a:prstDash val="dash"/>
            </a:ln>
          </p:spPr>
          <p:txBody>
            <a:bodyPr wrap="square" lIns="0" tIns="0" rIns="0" bIns="0" rtlCol="0"/>
            <a:lstStyle/>
            <a:p>
              <a:endParaRPr sz="2219"/>
            </a:p>
          </p:txBody>
        </p:sp>
        <p:sp>
          <p:nvSpPr>
            <p:cNvPr id="60" name="object 60"/>
            <p:cNvSpPr/>
            <p:nvPr/>
          </p:nvSpPr>
          <p:spPr>
            <a:xfrm>
              <a:off x="3344948" y="936692"/>
              <a:ext cx="0" cy="1593850"/>
            </a:xfrm>
            <a:custGeom>
              <a:avLst/>
              <a:gdLst/>
              <a:ahLst/>
              <a:cxnLst/>
              <a:rect l="l" t="t" r="r" b="b"/>
              <a:pathLst>
                <a:path h="1593850">
                  <a:moveTo>
                    <a:pt x="0" y="1593592"/>
                  </a:moveTo>
                  <a:lnTo>
                    <a:pt x="0" y="0"/>
                  </a:lnTo>
                </a:path>
              </a:pathLst>
            </a:custGeom>
            <a:ln w="7824">
              <a:solidFill>
                <a:srgbClr val="000000"/>
              </a:solidFill>
            </a:ln>
          </p:spPr>
          <p:txBody>
            <a:bodyPr wrap="square" lIns="0" tIns="0" rIns="0" bIns="0" rtlCol="0"/>
            <a:lstStyle/>
            <a:p>
              <a:endParaRPr sz="2219"/>
            </a:p>
          </p:txBody>
        </p:sp>
        <p:sp>
          <p:nvSpPr>
            <p:cNvPr id="61" name="object 61"/>
            <p:cNvSpPr/>
            <p:nvPr/>
          </p:nvSpPr>
          <p:spPr>
            <a:xfrm>
              <a:off x="3324912" y="1216099"/>
              <a:ext cx="20320" cy="1242060"/>
            </a:xfrm>
            <a:custGeom>
              <a:avLst/>
              <a:gdLst/>
              <a:ahLst/>
              <a:cxnLst/>
              <a:rect l="l" t="t" r="r" b="b"/>
              <a:pathLst>
                <a:path w="20320" h="1242060">
                  <a:moveTo>
                    <a:pt x="0" y="1241719"/>
                  </a:moveTo>
                  <a:lnTo>
                    <a:pt x="20035" y="1241719"/>
                  </a:lnTo>
                </a:path>
                <a:path w="20320" h="1242060">
                  <a:moveTo>
                    <a:pt x="0" y="827837"/>
                  </a:moveTo>
                  <a:lnTo>
                    <a:pt x="20035" y="827837"/>
                  </a:lnTo>
                </a:path>
                <a:path w="20320" h="1242060">
                  <a:moveTo>
                    <a:pt x="0" y="413882"/>
                  </a:moveTo>
                  <a:lnTo>
                    <a:pt x="20035" y="413882"/>
                  </a:lnTo>
                </a:path>
                <a:path w="20320" h="1242060">
                  <a:moveTo>
                    <a:pt x="0" y="0"/>
                  </a:moveTo>
                  <a:lnTo>
                    <a:pt x="20035" y="0"/>
                  </a:lnTo>
                </a:path>
              </a:pathLst>
            </a:custGeom>
            <a:ln w="7824">
              <a:solidFill>
                <a:srgbClr val="333333"/>
              </a:solidFill>
            </a:ln>
          </p:spPr>
          <p:txBody>
            <a:bodyPr wrap="square" lIns="0" tIns="0" rIns="0" bIns="0" rtlCol="0"/>
            <a:lstStyle/>
            <a:p>
              <a:endParaRPr sz="2219"/>
            </a:p>
          </p:txBody>
        </p:sp>
        <p:sp>
          <p:nvSpPr>
            <p:cNvPr id="62" name="object 62"/>
            <p:cNvSpPr/>
            <p:nvPr/>
          </p:nvSpPr>
          <p:spPr>
            <a:xfrm>
              <a:off x="3344948" y="2530284"/>
              <a:ext cx="1864360" cy="0"/>
            </a:xfrm>
            <a:custGeom>
              <a:avLst/>
              <a:gdLst/>
              <a:ahLst/>
              <a:cxnLst/>
              <a:rect l="l" t="t" r="r" b="b"/>
              <a:pathLst>
                <a:path w="1864360">
                  <a:moveTo>
                    <a:pt x="0" y="0"/>
                  </a:moveTo>
                  <a:lnTo>
                    <a:pt x="1864224" y="0"/>
                  </a:lnTo>
                </a:path>
              </a:pathLst>
            </a:custGeom>
            <a:ln w="7824">
              <a:solidFill>
                <a:srgbClr val="000000"/>
              </a:solidFill>
            </a:ln>
          </p:spPr>
          <p:txBody>
            <a:bodyPr wrap="square" lIns="0" tIns="0" rIns="0" bIns="0" rtlCol="0"/>
            <a:lstStyle/>
            <a:p>
              <a:endParaRPr sz="2219"/>
            </a:p>
          </p:txBody>
        </p:sp>
        <p:sp>
          <p:nvSpPr>
            <p:cNvPr id="63" name="object 63"/>
            <p:cNvSpPr/>
            <p:nvPr/>
          </p:nvSpPr>
          <p:spPr>
            <a:xfrm>
              <a:off x="3429699" y="2530284"/>
              <a:ext cx="1694814" cy="20320"/>
            </a:xfrm>
            <a:custGeom>
              <a:avLst/>
              <a:gdLst/>
              <a:ahLst/>
              <a:cxnLst/>
              <a:rect l="l" t="t" r="r" b="b"/>
              <a:pathLst>
                <a:path w="1694814" h="20319">
                  <a:moveTo>
                    <a:pt x="0" y="20035"/>
                  </a:moveTo>
                  <a:lnTo>
                    <a:pt x="0" y="0"/>
                  </a:lnTo>
                </a:path>
                <a:path w="1694814" h="20319">
                  <a:moveTo>
                    <a:pt x="564883" y="20035"/>
                  </a:moveTo>
                  <a:lnTo>
                    <a:pt x="564883" y="0"/>
                  </a:lnTo>
                </a:path>
                <a:path w="1694814" h="20319">
                  <a:moveTo>
                    <a:pt x="1129839" y="20035"/>
                  </a:moveTo>
                  <a:lnTo>
                    <a:pt x="1129839" y="0"/>
                  </a:lnTo>
                </a:path>
                <a:path w="1694814" h="20319">
                  <a:moveTo>
                    <a:pt x="1694723" y="20035"/>
                  </a:moveTo>
                  <a:lnTo>
                    <a:pt x="1694723" y="0"/>
                  </a:lnTo>
                </a:path>
              </a:pathLst>
            </a:custGeom>
            <a:ln w="7824">
              <a:solidFill>
                <a:srgbClr val="333333"/>
              </a:solidFill>
            </a:ln>
          </p:spPr>
          <p:txBody>
            <a:bodyPr wrap="square" lIns="0" tIns="0" rIns="0" bIns="0" rtlCol="0"/>
            <a:lstStyle/>
            <a:p>
              <a:endParaRPr sz="2219"/>
            </a:p>
          </p:txBody>
        </p:sp>
      </p:grpSp>
      <p:sp>
        <p:nvSpPr>
          <p:cNvPr id="64" name="object 64"/>
          <p:cNvSpPr txBox="1"/>
          <p:nvPr/>
        </p:nvSpPr>
        <p:spPr>
          <a:xfrm>
            <a:off x="4816574" y="3771851"/>
            <a:ext cx="450937" cy="216462"/>
          </a:xfrm>
          <a:prstGeom prst="rect">
            <a:avLst/>
          </a:prstGeom>
        </p:spPr>
        <p:txBody>
          <a:bodyPr vert="horz" wrap="square" lIns="0" tIns="21138" rIns="0" bIns="0" rtlCol="0">
            <a:spAutoFit/>
          </a:bodyPr>
          <a:lstStyle/>
          <a:p>
            <a:pPr marL="20131">
              <a:spcBef>
                <a:spcPts val="166"/>
              </a:spcBef>
            </a:pPr>
            <a:r>
              <a:rPr sz="1268" spc="-16" dirty="0">
                <a:solidFill>
                  <a:srgbClr val="4D4D4D"/>
                </a:solidFill>
              </a:rPr>
              <a:t>−0.05</a:t>
            </a:r>
            <a:endParaRPr sz="1268"/>
          </a:p>
        </p:txBody>
      </p:sp>
      <p:sp>
        <p:nvSpPr>
          <p:cNvPr id="65" name="object 65"/>
          <p:cNvSpPr txBox="1"/>
          <p:nvPr/>
        </p:nvSpPr>
        <p:spPr>
          <a:xfrm>
            <a:off x="4911273" y="3115680"/>
            <a:ext cx="356321" cy="216462"/>
          </a:xfrm>
          <a:prstGeom prst="rect">
            <a:avLst/>
          </a:prstGeom>
        </p:spPr>
        <p:txBody>
          <a:bodyPr vert="horz" wrap="square" lIns="0" tIns="21138" rIns="0" bIns="0" rtlCol="0">
            <a:spAutoFit/>
          </a:bodyPr>
          <a:lstStyle/>
          <a:p>
            <a:pPr marL="20131">
              <a:spcBef>
                <a:spcPts val="166"/>
              </a:spcBef>
            </a:pPr>
            <a:r>
              <a:rPr sz="1268" spc="-32" dirty="0">
                <a:solidFill>
                  <a:srgbClr val="4D4D4D"/>
                </a:solidFill>
              </a:rPr>
              <a:t>0.00</a:t>
            </a:r>
            <a:endParaRPr sz="1268"/>
          </a:p>
        </p:txBody>
      </p:sp>
      <p:sp>
        <p:nvSpPr>
          <p:cNvPr id="66" name="object 66"/>
          <p:cNvSpPr txBox="1"/>
          <p:nvPr/>
        </p:nvSpPr>
        <p:spPr>
          <a:xfrm>
            <a:off x="4911273" y="2459624"/>
            <a:ext cx="356321" cy="216462"/>
          </a:xfrm>
          <a:prstGeom prst="rect">
            <a:avLst/>
          </a:prstGeom>
        </p:spPr>
        <p:txBody>
          <a:bodyPr vert="horz" wrap="square" lIns="0" tIns="21138" rIns="0" bIns="0" rtlCol="0">
            <a:spAutoFit/>
          </a:bodyPr>
          <a:lstStyle/>
          <a:p>
            <a:pPr marL="20131">
              <a:spcBef>
                <a:spcPts val="166"/>
              </a:spcBef>
            </a:pPr>
            <a:r>
              <a:rPr sz="1268" spc="-32" dirty="0">
                <a:solidFill>
                  <a:srgbClr val="4D4D4D"/>
                </a:solidFill>
              </a:rPr>
              <a:t>0.05</a:t>
            </a:r>
            <a:endParaRPr sz="1268"/>
          </a:p>
        </p:txBody>
      </p:sp>
      <p:sp>
        <p:nvSpPr>
          <p:cNvPr id="67" name="object 67"/>
          <p:cNvSpPr txBox="1"/>
          <p:nvPr/>
        </p:nvSpPr>
        <p:spPr>
          <a:xfrm>
            <a:off x="4911273" y="1803569"/>
            <a:ext cx="356321" cy="216462"/>
          </a:xfrm>
          <a:prstGeom prst="rect">
            <a:avLst/>
          </a:prstGeom>
        </p:spPr>
        <p:txBody>
          <a:bodyPr vert="horz" wrap="square" lIns="0" tIns="21138" rIns="0" bIns="0" rtlCol="0">
            <a:spAutoFit/>
          </a:bodyPr>
          <a:lstStyle/>
          <a:p>
            <a:pPr marL="20131">
              <a:spcBef>
                <a:spcPts val="166"/>
              </a:spcBef>
            </a:pPr>
            <a:r>
              <a:rPr sz="1268" spc="-32" dirty="0">
                <a:solidFill>
                  <a:srgbClr val="4D4D4D"/>
                </a:solidFill>
              </a:rPr>
              <a:t>0.10</a:t>
            </a:r>
            <a:endParaRPr sz="1268"/>
          </a:p>
        </p:txBody>
      </p:sp>
      <p:sp>
        <p:nvSpPr>
          <p:cNvPr id="68" name="object 68"/>
          <p:cNvSpPr txBox="1"/>
          <p:nvPr/>
        </p:nvSpPr>
        <p:spPr>
          <a:xfrm>
            <a:off x="5326118" y="4002051"/>
            <a:ext cx="225468" cy="216462"/>
          </a:xfrm>
          <a:prstGeom prst="rect">
            <a:avLst/>
          </a:prstGeom>
        </p:spPr>
        <p:txBody>
          <a:bodyPr vert="horz" wrap="square" lIns="0" tIns="21138" rIns="0" bIns="0" rtlCol="0">
            <a:spAutoFit/>
          </a:bodyPr>
          <a:lstStyle/>
          <a:p>
            <a:pPr marL="20131">
              <a:spcBef>
                <a:spcPts val="166"/>
              </a:spcBef>
            </a:pPr>
            <a:r>
              <a:rPr sz="1268" spc="-40" dirty="0">
                <a:solidFill>
                  <a:srgbClr val="4D4D4D"/>
                </a:solidFill>
              </a:rPr>
              <a:t>−4</a:t>
            </a:r>
            <a:endParaRPr sz="1268"/>
          </a:p>
        </p:txBody>
      </p:sp>
      <p:sp>
        <p:nvSpPr>
          <p:cNvPr id="69" name="object 69"/>
          <p:cNvSpPr txBox="1"/>
          <p:nvPr/>
        </p:nvSpPr>
        <p:spPr>
          <a:xfrm>
            <a:off x="8059878" y="4002052"/>
            <a:ext cx="130852" cy="216462"/>
          </a:xfrm>
          <a:prstGeom prst="rect">
            <a:avLst/>
          </a:prstGeom>
        </p:spPr>
        <p:txBody>
          <a:bodyPr vert="horz" wrap="square" lIns="0" tIns="21138" rIns="0" bIns="0" rtlCol="0">
            <a:spAutoFit/>
          </a:bodyPr>
          <a:lstStyle/>
          <a:p>
            <a:pPr marL="20131">
              <a:spcBef>
                <a:spcPts val="166"/>
              </a:spcBef>
            </a:pPr>
            <a:r>
              <a:rPr sz="1268" spc="-79" dirty="0">
                <a:solidFill>
                  <a:srgbClr val="4D4D4D"/>
                </a:solidFill>
              </a:rPr>
              <a:t>2</a:t>
            </a:r>
            <a:endParaRPr sz="1268"/>
          </a:p>
        </p:txBody>
      </p:sp>
      <p:sp>
        <p:nvSpPr>
          <p:cNvPr id="70" name="object 70"/>
          <p:cNvSpPr txBox="1"/>
          <p:nvPr/>
        </p:nvSpPr>
        <p:spPr>
          <a:xfrm>
            <a:off x="6140394" y="4002052"/>
            <a:ext cx="1283359" cy="431713"/>
          </a:xfrm>
          <a:prstGeom prst="rect">
            <a:avLst/>
          </a:prstGeom>
        </p:spPr>
        <p:txBody>
          <a:bodyPr vert="horz" wrap="square" lIns="0" tIns="21138" rIns="0" bIns="0" rtlCol="0">
            <a:spAutoFit/>
          </a:bodyPr>
          <a:lstStyle/>
          <a:p>
            <a:pPr marL="100654">
              <a:lnSpc>
                <a:spcPts val="1474"/>
              </a:lnSpc>
              <a:spcBef>
                <a:spcPts val="166"/>
              </a:spcBef>
              <a:tabLst>
                <a:tab pos="1043780" algn="l"/>
              </a:tabLst>
            </a:pPr>
            <a:r>
              <a:rPr sz="1268" spc="-40" dirty="0">
                <a:solidFill>
                  <a:srgbClr val="4D4D4D"/>
                </a:solidFill>
              </a:rPr>
              <a:t>−2</a:t>
            </a:r>
            <a:r>
              <a:rPr sz="1268" dirty="0">
                <a:solidFill>
                  <a:srgbClr val="4D4D4D"/>
                </a:solidFill>
              </a:rPr>
              <a:t>	</a:t>
            </a:r>
            <a:r>
              <a:rPr sz="1268" spc="-79" dirty="0">
                <a:solidFill>
                  <a:srgbClr val="4D4D4D"/>
                </a:solidFill>
              </a:rPr>
              <a:t>0</a:t>
            </a:r>
            <a:endParaRPr sz="1268"/>
          </a:p>
          <a:p>
            <a:pPr marL="20131">
              <a:lnSpc>
                <a:spcPts val="1664"/>
              </a:lnSpc>
            </a:pPr>
            <a:r>
              <a:rPr sz="1427" b="1" dirty="0"/>
              <a:t>Year</a:t>
            </a:r>
            <a:r>
              <a:rPr sz="1427" b="1" spc="16" dirty="0"/>
              <a:t> </a:t>
            </a:r>
            <a:r>
              <a:rPr sz="1427" b="1" dirty="0"/>
              <a:t>Since</a:t>
            </a:r>
            <a:r>
              <a:rPr sz="1427" b="1" spc="16" dirty="0"/>
              <a:t> </a:t>
            </a:r>
            <a:r>
              <a:rPr sz="1427" b="1" spc="-40" dirty="0"/>
              <a:t>SC</a:t>
            </a:r>
            <a:endParaRPr sz="1427"/>
          </a:p>
        </p:txBody>
      </p:sp>
      <p:sp>
        <p:nvSpPr>
          <p:cNvPr id="71" name="object 71"/>
          <p:cNvSpPr txBox="1"/>
          <p:nvPr/>
        </p:nvSpPr>
        <p:spPr>
          <a:xfrm>
            <a:off x="4576125" y="1592948"/>
            <a:ext cx="219612" cy="2310045"/>
          </a:xfrm>
          <a:prstGeom prst="rect">
            <a:avLst/>
          </a:prstGeom>
        </p:spPr>
        <p:txBody>
          <a:bodyPr vert="vert270" wrap="square" lIns="0" tIns="6039" rIns="0" bIns="0" rtlCol="0">
            <a:spAutoFit/>
          </a:bodyPr>
          <a:lstStyle/>
          <a:p>
            <a:pPr marL="20131">
              <a:spcBef>
                <a:spcPts val="48"/>
              </a:spcBef>
            </a:pPr>
            <a:r>
              <a:rPr sz="1427" b="1" dirty="0"/>
              <a:t>Relative</a:t>
            </a:r>
            <a:r>
              <a:rPr sz="1427" b="1" spc="48" dirty="0"/>
              <a:t> </a:t>
            </a:r>
            <a:r>
              <a:rPr sz="1427" b="1" dirty="0"/>
              <a:t>Wage</a:t>
            </a:r>
            <a:r>
              <a:rPr sz="1427" b="1" spc="55" dirty="0"/>
              <a:t> </a:t>
            </a:r>
            <a:r>
              <a:rPr sz="1427" b="1" dirty="0"/>
              <a:t>(to</a:t>
            </a:r>
            <a:r>
              <a:rPr sz="1427" b="1" spc="55" dirty="0"/>
              <a:t> </a:t>
            </a:r>
            <a:r>
              <a:rPr sz="1427" b="1" dirty="0"/>
              <a:t>All</a:t>
            </a:r>
            <a:r>
              <a:rPr sz="1427" b="1" spc="55" dirty="0"/>
              <a:t> </a:t>
            </a:r>
            <a:r>
              <a:rPr sz="1427" b="1" spc="-16" dirty="0"/>
              <a:t>Ind.)</a:t>
            </a:r>
            <a:endParaRPr sz="1427"/>
          </a:p>
        </p:txBody>
      </p:sp>
      <p:sp>
        <p:nvSpPr>
          <p:cNvPr id="72" name="object 72"/>
          <p:cNvSpPr txBox="1"/>
          <p:nvPr/>
        </p:nvSpPr>
        <p:spPr>
          <a:xfrm>
            <a:off x="5284274" y="1132444"/>
            <a:ext cx="1999020" cy="286702"/>
          </a:xfrm>
          <a:prstGeom prst="rect">
            <a:avLst/>
          </a:prstGeom>
        </p:spPr>
        <p:txBody>
          <a:bodyPr vert="horz" wrap="square" lIns="0" tIns="18118" rIns="0" bIns="0" rtlCol="0">
            <a:spAutoFit/>
          </a:bodyPr>
          <a:lstStyle/>
          <a:p>
            <a:pPr marL="20131">
              <a:spcBef>
                <a:spcPts val="143"/>
              </a:spcBef>
            </a:pPr>
            <a:r>
              <a:rPr sz="1744" b="1" dirty="0"/>
              <a:t>RSMeans,</a:t>
            </a:r>
            <a:r>
              <a:rPr sz="1744" b="1" spc="-95" dirty="0"/>
              <a:t> </a:t>
            </a:r>
            <a:r>
              <a:rPr sz="1744" b="1" spc="-16" dirty="0"/>
              <a:t>Relative</a:t>
            </a:r>
            <a:endParaRPr sz="1744"/>
          </a:p>
        </p:txBody>
      </p:sp>
      <p:grpSp>
        <p:nvGrpSpPr>
          <p:cNvPr id="73" name="object 73"/>
          <p:cNvGrpSpPr/>
          <p:nvPr/>
        </p:nvGrpSpPr>
        <p:grpSpPr>
          <a:xfrm>
            <a:off x="2238" y="4990484"/>
            <a:ext cx="9130467" cy="145951"/>
            <a:chOff x="0" y="3148317"/>
            <a:chExt cx="5760085" cy="92075"/>
          </a:xfrm>
        </p:grpSpPr>
        <p:sp>
          <p:nvSpPr>
            <p:cNvPr id="74" name="object 74"/>
            <p:cNvSpPr/>
            <p:nvPr/>
          </p:nvSpPr>
          <p:spPr>
            <a:xfrm>
              <a:off x="0"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4747BA"/>
            </a:solidFill>
          </p:spPr>
          <p:txBody>
            <a:bodyPr wrap="square" lIns="0" tIns="0" rIns="0" bIns="0" rtlCol="0"/>
            <a:lstStyle/>
            <a:p>
              <a:endParaRPr sz="2219"/>
            </a:p>
          </p:txBody>
        </p:sp>
        <p:sp>
          <p:nvSpPr>
            <p:cNvPr id="75" name="object 75"/>
            <p:cNvSpPr/>
            <p:nvPr/>
          </p:nvSpPr>
          <p:spPr>
            <a:xfrm>
              <a:off x="1919973"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8484D1"/>
            </a:solidFill>
          </p:spPr>
          <p:txBody>
            <a:bodyPr wrap="square" lIns="0" tIns="0" rIns="0" bIns="0" rtlCol="0"/>
            <a:lstStyle/>
            <a:p>
              <a:endParaRPr sz="2219"/>
            </a:p>
          </p:txBody>
        </p:sp>
        <p:sp>
          <p:nvSpPr>
            <p:cNvPr id="76" name="object 76"/>
            <p:cNvSpPr/>
            <p:nvPr/>
          </p:nvSpPr>
          <p:spPr>
            <a:xfrm>
              <a:off x="3839946" y="3148317"/>
              <a:ext cx="1920239" cy="92075"/>
            </a:xfrm>
            <a:custGeom>
              <a:avLst/>
              <a:gdLst/>
              <a:ahLst/>
              <a:cxnLst/>
              <a:rect l="l" t="t" r="r" b="b"/>
              <a:pathLst>
                <a:path w="1920239" h="92075">
                  <a:moveTo>
                    <a:pt x="1919973" y="0"/>
                  </a:moveTo>
                  <a:lnTo>
                    <a:pt x="0" y="0"/>
                  </a:lnTo>
                  <a:lnTo>
                    <a:pt x="0" y="91681"/>
                  </a:lnTo>
                  <a:lnTo>
                    <a:pt x="1919973" y="91681"/>
                  </a:lnTo>
                  <a:lnTo>
                    <a:pt x="1919973" y="0"/>
                  </a:lnTo>
                  <a:close/>
                </a:path>
              </a:pathLst>
            </a:custGeom>
            <a:solidFill>
              <a:srgbClr val="ADADE0"/>
            </a:solidFill>
          </p:spPr>
          <p:txBody>
            <a:bodyPr wrap="square" lIns="0" tIns="0" rIns="0" bIns="0" rtlCol="0"/>
            <a:lstStyle/>
            <a:p>
              <a:endParaRPr sz="2219"/>
            </a:p>
          </p:txBody>
        </p:sp>
      </p:grpSp>
    </p:spTree>
    <p:extLst>
      <p:ext uri="{BB962C8B-B14F-4D97-AF65-F5344CB8AC3E}">
        <p14:creationId xmlns:p14="http://schemas.microsoft.com/office/powerpoint/2010/main" val="1614340563"/>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3A357-9455-A3E6-1DFB-C5F223527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27C74-9BFB-B9F1-9883-4C211BBE942F}"/>
              </a:ext>
            </a:extLst>
          </p:cNvPr>
          <p:cNvSpPr>
            <a:spLocks noGrp="1"/>
          </p:cNvSpPr>
          <p:nvPr>
            <p:ph type="title"/>
          </p:nvPr>
        </p:nvSpPr>
        <p:spPr>
          <a:xfrm>
            <a:off x="457200" y="1216235"/>
            <a:ext cx="8229600" cy="857250"/>
          </a:xfrm>
        </p:spPr>
        <p:txBody>
          <a:bodyPr/>
          <a:lstStyle/>
          <a:p>
            <a:r>
              <a:rPr lang="en-US" b="1" dirty="0">
                <a:solidFill>
                  <a:srgbClr val="A62E26"/>
                </a:solidFill>
              </a:rPr>
              <a:t>Policy Forum Luncheon</a:t>
            </a:r>
          </a:p>
        </p:txBody>
      </p:sp>
      <p:sp>
        <p:nvSpPr>
          <p:cNvPr id="3" name="Content Placeholder 2">
            <a:extLst>
              <a:ext uri="{FF2B5EF4-FFF2-40B4-BE49-F238E27FC236}">
                <a16:creationId xmlns:a16="http://schemas.microsoft.com/office/drawing/2014/main" id="{03C56719-F9C1-796B-BE6C-EDFDCE03D94A}"/>
              </a:ext>
            </a:extLst>
          </p:cNvPr>
          <p:cNvSpPr>
            <a:spLocks noGrp="1"/>
          </p:cNvSpPr>
          <p:nvPr>
            <p:ph idx="1"/>
          </p:nvPr>
        </p:nvSpPr>
        <p:spPr>
          <a:xfrm>
            <a:off x="457200" y="2210408"/>
            <a:ext cx="8229600" cy="3394472"/>
          </a:xfrm>
        </p:spPr>
        <p:txBody>
          <a:bodyPr/>
          <a:lstStyle/>
          <a:p>
            <a:pPr marL="0" indent="0" algn="ctr">
              <a:buNone/>
            </a:pPr>
            <a:r>
              <a:rPr lang="en-US" dirty="0">
                <a:solidFill>
                  <a:srgbClr val="A50021"/>
                </a:solidFill>
              </a:rPr>
              <a:t>The State of U.S. Housing Supply: Hearing from Policy, Industry and Research Perspectives</a:t>
            </a:r>
          </a:p>
        </p:txBody>
      </p:sp>
      <p:pic>
        <p:nvPicPr>
          <p:cNvPr id="7" name="Picture 6" descr="A close-up of a logo&#10;&#10;AI-generated content may be incorrect.">
            <a:extLst>
              <a:ext uri="{FF2B5EF4-FFF2-40B4-BE49-F238E27FC236}">
                <a16:creationId xmlns:a16="http://schemas.microsoft.com/office/drawing/2014/main" id="{6DC540EF-7E86-15BC-6487-ADEECC0F9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43200" cy="872595"/>
          </a:xfrm>
          <a:prstGeom prst="rect">
            <a:avLst/>
          </a:prstGeom>
        </p:spPr>
      </p:pic>
      <p:sp>
        <p:nvSpPr>
          <p:cNvPr id="9" name="TextBox 8">
            <a:extLst>
              <a:ext uri="{FF2B5EF4-FFF2-40B4-BE49-F238E27FC236}">
                <a16:creationId xmlns:a16="http://schemas.microsoft.com/office/drawing/2014/main" id="{83C04E28-427F-48F4-0352-7DA15B90CC93}"/>
              </a:ext>
            </a:extLst>
          </p:cNvPr>
          <p:cNvSpPr txBox="1"/>
          <p:nvPr/>
        </p:nvSpPr>
        <p:spPr>
          <a:xfrm>
            <a:off x="881857" y="3280934"/>
            <a:ext cx="6841376" cy="646331"/>
          </a:xfrm>
          <a:prstGeom prst="rect">
            <a:avLst/>
          </a:prstGeom>
          <a:noFill/>
        </p:spPr>
        <p:txBody>
          <a:bodyPr wrap="square">
            <a:spAutoFit/>
          </a:bodyPr>
          <a:lstStyle/>
          <a:p>
            <a:pPr algn="ctr"/>
            <a:r>
              <a:rPr lang="en-US" sz="3600" b="1" dirty="0">
                <a:solidFill>
                  <a:srgbClr val="A62E26"/>
                </a:solidFill>
                <a:latin typeface="+mj-lt"/>
              </a:rPr>
              <a:t>Q &amp; A</a:t>
            </a:r>
          </a:p>
        </p:txBody>
      </p:sp>
    </p:spTree>
    <p:extLst>
      <p:ext uri="{BB962C8B-B14F-4D97-AF65-F5344CB8AC3E}">
        <p14:creationId xmlns:p14="http://schemas.microsoft.com/office/powerpoint/2010/main" val="304882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603C-DFFE-1CE2-D485-D7309715B88D}"/>
              </a:ext>
            </a:extLst>
          </p:cNvPr>
          <p:cNvSpPr>
            <a:spLocks noGrp="1"/>
          </p:cNvSpPr>
          <p:nvPr>
            <p:ph type="title"/>
          </p:nvPr>
        </p:nvSpPr>
        <p:spPr/>
        <p:txBody>
          <a:bodyPr>
            <a:normAutofit/>
          </a:bodyPr>
          <a:lstStyle/>
          <a:p>
            <a:pPr algn="l"/>
            <a:r>
              <a:rPr lang="en-US" dirty="0">
                <a:solidFill>
                  <a:schemeClr val="tx2"/>
                </a:solidFill>
              </a:rPr>
              <a:t>Policy reforms to increase housing supply</a:t>
            </a:r>
          </a:p>
        </p:txBody>
      </p:sp>
      <p:sp>
        <p:nvSpPr>
          <p:cNvPr id="3" name="Content Placeholder 2">
            <a:extLst>
              <a:ext uri="{FF2B5EF4-FFF2-40B4-BE49-F238E27FC236}">
                <a16:creationId xmlns:a16="http://schemas.microsoft.com/office/drawing/2014/main" id="{C8B57DC4-FE33-8415-1908-3C6770E5A371}"/>
              </a:ext>
            </a:extLst>
          </p:cNvPr>
          <p:cNvSpPr>
            <a:spLocks noGrp="1"/>
          </p:cNvSpPr>
          <p:nvPr>
            <p:ph idx="1"/>
          </p:nvPr>
        </p:nvSpPr>
        <p:spPr/>
        <p:txBody>
          <a:bodyPr>
            <a:normAutofit/>
          </a:bodyPr>
          <a:lstStyle/>
          <a:p>
            <a:r>
              <a:rPr lang="en-US" dirty="0"/>
              <a:t>Acknowledging the problem</a:t>
            </a:r>
          </a:p>
          <a:p>
            <a:pPr lvl="1"/>
            <a:r>
              <a:rPr lang="en-US" dirty="0"/>
              <a:t>Overly restrictive land use regulations make it hard to build housing in high-demand locations</a:t>
            </a:r>
          </a:p>
          <a:p>
            <a:r>
              <a:rPr lang="en-US" dirty="0"/>
              <a:t>Moving (slowly) towards solutions</a:t>
            </a:r>
          </a:p>
          <a:p>
            <a:pPr lvl="1"/>
            <a:r>
              <a:rPr lang="en-US" dirty="0"/>
              <a:t>What specific rule changes would effectively add housing capacity?</a:t>
            </a:r>
          </a:p>
          <a:p>
            <a:pPr lvl="1"/>
            <a:r>
              <a:rPr lang="en-US" dirty="0"/>
              <a:t>How can state govts nudge better local policies?</a:t>
            </a:r>
          </a:p>
          <a:p>
            <a:pPr lvl="1"/>
            <a:r>
              <a:rPr lang="en-US" dirty="0"/>
              <a:t>What research questions do policymakers need answered?</a:t>
            </a:r>
          </a:p>
        </p:txBody>
      </p:sp>
      <p:sp>
        <p:nvSpPr>
          <p:cNvPr id="4" name="Footer Placeholder 3">
            <a:extLst>
              <a:ext uri="{FF2B5EF4-FFF2-40B4-BE49-F238E27FC236}">
                <a16:creationId xmlns:a16="http://schemas.microsoft.com/office/drawing/2014/main" id="{2ED1DCDE-BF3C-A637-8FCD-71DDC27B78BB}"/>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p>
        </p:txBody>
      </p:sp>
      <p:sp>
        <p:nvSpPr>
          <p:cNvPr id="5" name="Slide Number Placeholder 4">
            <a:extLst>
              <a:ext uri="{FF2B5EF4-FFF2-40B4-BE49-F238E27FC236}">
                <a16:creationId xmlns:a16="http://schemas.microsoft.com/office/drawing/2014/main" id="{46323B1E-3DFA-9A6B-DA9C-126860AEA85F}"/>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4E4D8-9F32-48B9-A565-7A65177A12AA}" type="slidenum">
              <a:rPr lang="en-US" smtClean="0"/>
              <a:pPr/>
              <a:t>4</a:t>
            </a:fld>
            <a:endParaRPr lang="en-US"/>
          </a:p>
        </p:txBody>
      </p:sp>
      <p:pic>
        <p:nvPicPr>
          <p:cNvPr id="7" name="Picture 6">
            <a:extLst>
              <a:ext uri="{FF2B5EF4-FFF2-40B4-BE49-F238E27FC236}">
                <a16:creationId xmlns:a16="http://schemas.microsoft.com/office/drawing/2014/main" id="{FB35D452-E9DC-4BC8-25EC-083208FEAAB3}"/>
              </a:ext>
            </a:extLst>
          </p:cNvPr>
          <p:cNvPicPr>
            <a:picLocks noChangeAspect="1"/>
          </p:cNvPicPr>
          <p:nvPr/>
        </p:nvPicPr>
        <p:blipFill>
          <a:blip r:embed="rId3"/>
          <a:stretch>
            <a:fillRect/>
          </a:stretch>
        </p:blipFill>
        <p:spPr>
          <a:xfrm>
            <a:off x="1333331" y="4575794"/>
            <a:ext cx="377223" cy="382938"/>
          </a:xfrm>
          <a:prstGeom prst="rect">
            <a:avLst/>
          </a:prstGeom>
        </p:spPr>
      </p:pic>
    </p:spTree>
    <p:extLst>
      <p:ext uri="{BB962C8B-B14F-4D97-AF65-F5344CB8AC3E}">
        <p14:creationId xmlns:p14="http://schemas.microsoft.com/office/powerpoint/2010/main" val="171689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25272DBE-6FC5-10E0-D167-A86C3EE69A37}"/>
            </a:ext>
          </a:extLst>
        </p:cNvPr>
        <p:cNvGrpSpPr/>
        <p:nvPr/>
      </p:nvGrpSpPr>
      <p:grpSpPr>
        <a:xfrm>
          <a:off x="0" y="0"/>
          <a:ext cx="0" cy="0"/>
          <a:chOff x="0" y="0"/>
          <a:chExt cx="0" cy="0"/>
        </a:xfrm>
      </p:grpSpPr>
      <p:sp>
        <p:nvSpPr>
          <p:cNvPr id="2" name="Google Shape;399;p45">
            <a:extLst>
              <a:ext uri="{FF2B5EF4-FFF2-40B4-BE49-F238E27FC236}">
                <a16:creationId xmlns:a16="http://schemas.microsoft.com/office/drawing/2014/main" id="{16447246-38A5-7341-0918-815B4650FCF5}"/>
              </a:ext>
            </a:extLst>
          </p:cNvPr>
          <p:cNvSpPr txBox="1">
            <a:spLocks noGrp="1"/>
          </p:cNvSpPr>
          <p:nvPr>
            <p:ph type="title"/>
          </p:nvPr>
        </p:nvSpPr>
        <p:spPr>
          <a:noFill/>
          <a:ln>
            <a:noFill/>
          </a:ln>
        </p:spPr>
        <p:txBody>
          <a:bodyPr spcFirstLastPara="1" vert="horz" wrap="square" lIns="51427" tIns="25706" rIns="51427" bIns="25706" rtlCol="0" anchor="ctr" anchorCtr="0">
            <a:noAutofit/>
          </a:bodyPr>
          <a:lstStyle/>
          <a:p>
            <a:pPr algn="l"/>
            <a:r>
              <a:rPr lang="en-US" dirty="0">
                <a:solidFill>
                  <a:schemeClr val="tx2"/>
                </a:solidFill>
              </a:rPr>
              <a:t>20+ states have pro-housing policies</a:t>
            </a:r>
          </a:p>
        </p:txBody>
      </p:sp>
      <p:sp>
        <p:nvSpPr>
          <p:cNvPr id="566" name="Google Shape;566;p67">
            <a:extLst>
              <a:ext uri="{FF2B5EF4-FFF2-40B4-BE49-F238E27FC236}">
                <a16:creationId xmlns:a16="http://schemas.microsoft.com/office/drawing/2014/main" id="{BC1C0D26-EE29-B3AE-02B3-6C0ECAF43DBD}"/>
              </a:ext>
            </a:extLst>
          </p:cNvPr>
          <p:cNvSpPr txBox="1">
            <a:spLocks noGrp="1"/>
          </p:cNvSpPr>
          <p:nvPr>
            <p:ph type="ftr" sz="quarter" idx="11"/>
          </p:nvPr>
        </p:nvSpPr>
        <p:spPr>
          <a:prstGeom prst="rect">
            <a:avLst/>
          </a:prstGeom>
          <a:noFill/>
          <a:ln>
            <a:noFill/>
          </a:ln>
        </p:spPr>
        <p:txBody>
          <a:bodyPr spcFirstLastPara="1" vert="horz" wrap="square" lIns="91440" tIns="45720" rIns="91440" bIns="45720" rtlCol="0" anchor="ctr" anchorCtr="0">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endParaRPr dirty="0"/>
          </a:p>
        </p:txBody>
      </p:sp>
      <p:sp>
        <p:nvSpPr>
          <p:cNvPr id="4" name="Slide Number Placeholder 3">
            <a:extLst>
              <a:ext uri="{FF2B5EF4-FFF2-40B4-BE49-F238E27FC236}">
                <a16:creationId xmlns:a16="http://schemas.microsoft.com/office/drawing/2014/main" id="{1CC1FABD-1478-422A-0781-C21087A1822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4E4D8-9F32-48B9-A565-7A65177A12AA}" type="slidenum">
              <a:rPr lang="en-US" smtClean="0"/>
              <a:pPr/>
              <a:t>5</a:t>
            </a:fld>
            <a:endParaRPr lang="en-US"/>
          </a:p>
        </p:txBody>
      </p:sp>
      <p:pic>
        <p:nvPicPr>
          <p:cNvPr id="8" name="Picture 7">
            <a:extLst>
              <a:ext uri="{FF2B5EF4-FFF2-40B4-BE49-F238E27FC236}">
                <a16:creationId xmlns:a16="http://schemas.microsoft.com/office/drawing/2014/main" id="{49AFD870-8F09-C237-FDA6-013C365BC226}"/>
              </a:ext>
            </a:extLst>
          </p:cNvPr>
          <p:cNvPicPr>
            <a:picLocks noChangeAspect="1"/>
          </p:cNvPicPr>
          <p:nvPr/>
        </p:nvPicPr>
        <p:blipFill>
          <a:blip r:embed="rId3"/>
          <a:stretch>
            <a:fillRect/>
          </a:stretch>
        </p:blipFill>
        <p:spPr>
          <a:xfrm>
            <a:off x="457200" y="956194"/>
            <a:ext cx="4800600" cy="1182206"/>
          </a:xfrm>
          <a:prstGeom prst="rect">
            <a:avLst/>
          </a:prstGeom>
        </p:spPr>
      </p:pic>
      <p:pic>
        <p:nvPicPr>
          <p:cNvPr id="5" name="Picture 4">
            <a:extLst>
              <a:ext uri="{FF2B5EF4-FFF2-40B4-BE49-F238E27FC236}">
                <a16:creationId xmlns:a16="http://schemas.microsoft.com/office/drawing/2014/main" id="{386CBAA7-392F-F5DF-BEEE-AB7F2BAFCBEC}"/>
              </a:ext>
            </a:extLst>
          </p:cNvPr>
          <p:cNvPicPr>
            <a:picLocks noChangeAspect="1"/>
          </p:cNvPicPr>
          <p:nvPr/>
        </p:nvPicPr>
        <p:blipFill>
          <a:blip r:embed="rId4"/>
          <a:stretch>
            <a:fillRect/>
          </a:stretch>
        </p:blipFill>
        <p:spPr>
          <a:xfrm>
            <a:off x="1333331" y="4575794"/>
            <a:ext cx="377223" cy="382938"/>
          </a:xfrm>
          <a:prstGeom prst="rect">
            <a:avLst/>
          </a:prstGeom>
        </p:spPr>
      </p:pic>
      <p:pic>
        <p:nvPicPr>
          <p:cNvPr id="1026" name="Picture 2">
            <a:extLst>
              <a:ext uri="{FF2B5EF4-FFF2-40B4-BE49-F238E27FC236}">
                <a16:creationId xmlns:a16="http://schemas.microsoft.com/office/drawing/2014/main" id="{8C620237-6962-448C-28EC-3DA5D91D96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1920"/>
          <a:stretch/>
        </p:blipFill>
        <p:spPr bwMode="auto">
          <a:xfrm>
            <a:off x="3857625" y="2179517"/>
            <a:ext cx="3800475" cy="950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3C8FEB-1A1E-994C-0EAB-BF62B8A9E19D}"/>
              </a:ext>
            </a:extLst>
          </p:cNvPr>
          <p:cNvPicPr>
            <a:picLocks noChangeAspect="1"/>
          </p:cNvPicPr>
          <p:nvPr/>
        </p:nvPicPr>
        <p:blipFill>
          <a:blip r:embed="rId6"/>
          <a:stretch>
            <a:fillRect/>
          </a:stretch>
        </p:blipFill>
        <p:spPr>
          <a:xfrm>
            <a:off x="1333332" y="3210882"/>
            <a:ext cx="6088537" cy="588244"/>
          </a:xfrm>
          <a:prstGeom prst="rect">
            <a:avLst/>
          </a:prstGeom>
        </p:spPr>
      </p:pic>
      <p:pic>
        <p:nvPicPr>
          <p:cNvPr id="10" name="Picture 9">
            <a:extLst>
              <a:ext uri="{FF2B5EF4-FFF2-40B4-BE49-F238E27FC236}">
                <a16:creationId xmlns:a16="http://schemas.microsoft.com/office/drawing/2014/main" id="{1AF81BD8-FEC1-10F9-20FB-129892341638}"/>
              </a:ext>
            </a:extLst>
          </p:cNvPr>
          <p:cNvPicPr>
            <a:picLocks noChangeAspect="1"/>
          </p:cNvPicPr>
          <p:nvPr/>
        </p:nvPicPr>
        <p:blipFill>
          <a:blip r:embed="rId7"/>
          <a:stretch>
            <a:fillRect/>
          </a:stretch>
        </p:blipFill>
        <p:spPr>
          <a:xfrm>
            <a:off x="3224473" y="3880371"/>
            <a:ext cx="4197395" cy="724015"/>
          </a:xfrm>
          <a:prstGeom prst="rect">
            <a:avLst/>
          </a:prstGeom>
        </p:spPr>
      </p:pic>
    </p:spTree>
    <p:extLst>
      <p:ext uri="{BB962C8B-B14F-4D97-AF65-F5344CB8AC3E}">
        <p14:creationId xmlns:p14="http://schemas.microsoft.com/office/powerpoint/2010/main" val="292491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0F9F-B2E6-5432-9129-0C5DBAD16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D5248-1603-F15A-A780-26347DB5C7F7}"/>
              </a:ext>
            </a:extLst>
          </p:cNvPr>
          <p:cNvSpPr>
            <a:spLocks noGrp="1"/>
          </p:cNvSpPr>
          <p:nvPr>
            <p:ph type="title"/>
          </p:nvPr>
        </p:nvSpPr>
        <p:spPr/>
        <p:txBody>
          <a:bodyPr>
            <a:noAutofit/>
          </a:bodyPr>
          <a:lstStyle/>
          <a:p>
            <a:pPr algn="l"/>
            <a:r>
              <a:rPr lang="en-US" sz="2850" dirty="0">
                <a:solidFill>
                  <a:schemeClr val="tx2"/>
                </a:solidFill>
              </a:rPr>
              <a:t>State-level pro-housing policies vary widely</a:t>
            </a:r>
          </a:p>
        </p:txBody>
      </p:sp>
      <p:sp>
        <p:nvSpPr>
          <p:cNvPr id="3" name="Content Placeholder 2">
            <a:extLst>
              <a:ext uri="{FF2B5EF4-FFF2-40B4-BE49-F238E27FC236}">
                <a16:creationId xmlns:a16="http://schemas.microsoft.com/office/drawing/2014/main" id="{72825DEF-2410-836D-1D03-9B3B9645CB81}"/>
              </a:ext>
            </a:extLst>
          </p:cNvPr>
          <p:cNvSpPr>
            <a:spLocks noGrp="1"/>
          </p:cNvSpPr>
          <p:nvPr>
            <p:ph idx="1"/>
          </p:nvPr>
        </p:nvSpPr>
        <p:spPr/>
        <p:txBody>
          <a:bodyPr spcFirstLastPara="1" vert="horz" wrap="square" lIns="68580" tIns="34290" rIns="68580" bIns="34290" rtlCol="0" anchor="t" anchorCtr="0">
            <a:normAutofit lnSpcReduction="10000"/>
          </a:bodyPr>
          <a:lstStyle/>
          <a:p>
            <a:r>
              <a:rPr lang="en-US" dirty="0"/>
              <a:t>Four general approaches to incentivize local govts to allow more development</a:t>
            </a:r>
          </a:p>
          <a:p>
            <a:pPr lvl="1"/>
            <a:r>
              <a:rPr lang="en-US" dirty="0"/>
              <a:t>State preemption of specific zoning rules</a:t>
            </a:r>
          </a:p>
          <a:p>
            <a:pPr lvl="1"/>
            <a:r>
              <a:rPr lang="en-US" dirty="0"/>
              <a:t>Oversight of local land use planning</a:t>
            </a:r>
          </a:p>
          <a:p>
            <a:pPr lvl="1"/>
            <a:r>
              <a:rPr lang="en-US" dirty="0"/>
              <a:t>Create “builders’ remedy” to override local zoning</a:t>
            </a:r>
          </a:p>
          <a:p>
            <a:pPr lvl="1"/>
            <a:r>
              <a:rPr lang="en-US" dirty="0"/>
              <a:t>Financial carrots and/or sticks tied to housing production</a:t>
            </a:r>
          </a:p>
          <a:p>
            <a:endParaRPr lang="en-US" dirty="0"/>
          </a:p>
          <a:p>
            <a:r>
              <a:rPr lang="en-US" dirty="0"/>
              <a:t>Policy design, implementation, &amp; enforcement are complicated but important!</a:t>
            </a:r>
          </a:p>
          <a:p>
            <a:pPr lvl="1"/>
            <a:endParaRPr lang="en-US" dirty="0"/>
          </a:p>
        </p:txBody>
      </p:sp>
      <p:sp>
        <p:nvSpPr>
          <p:cNvPr id="8" name="Footer Placeholder 7">
            <a:extLst>
              <a:ext uri="{FF2B5EF4-FFF2-40B4-BE49-F238E27FC236}">
                <a16:creationId xmlns:a16="http://schemas.microsoft.com/office/drawing/2014/main" id="{9570D149-1AF4-6D3C-26E9-89C1C8A795CE}"/>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p>
        </p:txBody>
      </p:sp>
      <p:sp>
        <p:nvSpPr>
          <p:cNvPr id="6" name="Slide Number Placeholder 5">
            <a:extLst>
              <a:ext uri="{FF2B5EF4-FFF2-40B4-BE49-F238E27FC236}">
                <a16:creationId xmlns:a16="http://schemas.microsoft.com/office/drawing/2014/main" id="{1D3F1659-BB69-2DAC-5C96-FB313C3CCB6D}"/>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4E4D8-9F32-48B9-A565-7A65177A12AA}" type="slidenum">
              <a:rPr lang="en-US" smtClean="0"/>
              <a:pPr/>
              <a:t>6</a:t>
            </a:fld>
            <a:endParaRPr lang="en-US"/>
          </a:p>
        </p:txBody>
      </p:sp>
      <p:pic>
        <p:nvPicPr>
          <p:cNvPr id="4" name="Picture 3">
            <a:extLst>
              <a:ext uri="{FF2B5EF4-FFF2-40B4-BE49-F238E27FC236}">
                <a16:creationId xmlns:a16="http://schemas.microsoft.com/office/drawing/2014/main" id="{49E9FA05-092E-9BF9-D813-F99739DB5E98}"/>
              </a:ext>
            </a:extLst>
          </p:cNvPr>
          <p:cNvPicPr>
            <a:picLocks noChangeAspect="1"/>
          </p:cNvPicPr>
          <p:nvPr/>
        </p:nvPicPr>
        <p:blipFill>
          <a:blip r:embed="rId3"/>
          <a:stretch>
            <a:fillRect/>
          </a:stretch>
        </p:blipFill>
        <p:spPr>
          <a:xfrm>
            <a:off x="1333331" y="4575794"/>
            <a:ext cx="377223" cy="382938"/>
          </a:xfrm>
          <a:prstGeom prst="rect">
            <a:avLst/>
          </a:prstGeom>
        </p:spPr>
      </p:pic>
    </p:spTree>
    <p:extLst>
      <p:ext uri="{BB962C8B-B14F-4D97-AF65-F5344CB8AC3E}">
        <p14:creationId xmlns:p14="http://schemas.microsoft.com/office/powerpoint/2010/main" val="194208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603C-DFFE-1CE2-D485-D7309715B88D}"/>
              </a:ext>
            </a:extLst>
          </p:cNvPr>
          <p:cNvSpPr>
            <a:spLocks noGrp="1"/>
          </p:cNvSpPr>
          <p:nvPr>
            <p:ph type="title"/>
          </p:nvPr>
        </p:nvSpPr>
        <p:spPr/>
        <p:txBody>
          <a:bodyPr>
            <a:noAutofit/>
          </a:bodyPr>
          <a:lstStyle/>
          <a:p>
            <a:pPr algn="l"/>
            <a:r>
              <a:rPr lang="en-US" sz="2850" dirty="0">
                <a:solidFill>
                  <a:schemeClr val="tx2"/>
                </a:solidFill>
              </a:rPr>
              <a:t>Policy change has outpaced research</a:t>
            </a:r>
          </a:p>
        </p:txBody>
      </p:sp>
      <p:sp>
        <p:nvSpPr>
          <p:cNvPr id="3" name="Content Placeholder 2">
            <a:extLst>
              <a:ext uri="{FF2B5EF4-FFF2-40B4-BE49-F238E27FC236}">
                <a16:creationId xmlns:a16="http://schemas.microsoft.com/office/drawing/2014/main" id="{C8B57DC4-FE33-8415-1908-3C6770E5A371}"/>
              </a:ext>
            </a:extLst>
          </p:cNvPr>
          <p:cNvSpPr>
            <a:spLocks noGrp="1"/>
          </p:cNvSpPr>
          <p:nvPr>
            <p:ph idx="1"/>
          </p:nvPr>
        </p:nvSpPr>
        <p:spPr/>
        <p:txBody>
          <a:bodyPr>
            <a:normAutofit fontScale="77500" lnSpcReduction="20000"/>
          </a:bodyPr>
          <a:lstStyle/>
          <a:p>
            <a:r>
              <a:rPr lang="en-US" dirty="0"/>
              <a:t>To date, few policy changes have been evaluated using rigorous research design</a:t>
            </a:r>
          </a:p>
          <a:p>
            <a:pPr lvl="1"/>
            <a:r>
              <a:rPr lang="en-US" dirty="0"/>
              <a:t>Have policies been effective in achieving direct goals (e.g., produced ADUs, apartments near transit)?</a:t>
            </a:r>
          </a:p>
          <a:p>
            <a:endParaRPr lang="en-US" dirty="0"/>
          </a:p>
          <a:p>
            <a:r>
              <a:rPr lang="en-US" dirty="0"/>
              <a:t>Good evaluation is hard!</a:t>
            </a:r>
          </a:p>
          <a:p>
            <a:pPr lvl="1"/>
            <a:r>
              <a:rPr lang="en-US" dirty="0"/>
              <a:t>Data gaps on production, selection bias, lengthy implementation, complex policy design…</a:t>
            </a:r>
          </a:p>
          <a:p>
            <a:pPr lvl="1"/>
            <a:endParaRPr lang="en-US" dirty="0"/>
          </a:p>
          <a:p>
            <a:r>
              <a:rPr lang="en-US" dirty="0"/>
              <a:t>But…policymakers need timely feedback on what works &amp; what doesn’t</a:t>
            </a:r>
          </a:p>
          <a:p>
            <a:pPr lvl="1"/>
            <a:r>
              <a:rPr lang="en-US" dirty="0"/>
              <a:t>Thoughtful descriptive statistics soon are more useful than gold standard evaluations in 10 years.</a:t>
            </a:r>
          </a:p>
          <a:p>
            <a:pPr lvl="1"/>
            <a:r>
              <a:rPr lang="en-US" dirty="0"/>
              <a:t>Direct future advocacy efforts towards </a:t>
            </a:r>
            <a:r>
              <a:rPr lang="en-US" b="1" i="1" dirty="0"/>
              <a:t>effective</a:t>
            </a:r>
            <a:r>
              <a:rPr lang="en-US" dirty="0"/>
              <a:t> policies</a:t>
            </a:r>
          </a:p>
          <a:p>
            <a:endParaRPr lang="en-US" dirty="0"/>
          </a:p>
        </p:txBody>
      </p:sp>
      <p:sp>
        <p:nvSpPr>
          <p:cNvPr id="4" name="Footer Placeholder 3">
            <a:extLst>
              <a:ext uri="{FF2B5EF4-FFF2-40B4-BE49-F238E27FC236}">
                <a16:creationId xmlns:a16="http://schemas.microsoft.com/office/drawing/2014/main" id="{2ED1DCDE-BF3C-A637-8FCD-71DDC27B78BB}"/>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p>
        </p:txBody>
      </p:sp>
      <p:sp>
        <p:nvSpPr>
          <p:cNvPr id="5" name="Slide Number Placeholder 4">
            <a:extLst>
              <a:ext uri="{FF2B5EF4-FFF2-40B4-BE49-F238E27FC236}">
                <a16:creationId xmlns:a16="http://schemas.microsoft.com/office/drawing/2014/main" id="{46323B1E-3DFA-9A6B-DA9C-126860AEA85F}"/>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4E4D8-9F32-48B9-A565-7A65177A12AA}" type="slidenum">
              <a:rPr lang="en-US" smtClean="0"/>
              <a:pPr/>
              <a:t>7</a:t>
            </a:fld>
            <a:endParaRPr lang="en-US"/>
          </a:p>
        </p:txBody>
      </p:sp>
      <p:pic>
        <p:nvPicPr>
          <p:cNvPr id="7" name="Picture 6">
            <a:extLst>
              <a:ext uri="{FF2B5EF4-FFF2-40B4-BE49-F238E27FC236}">
                <a16:creationId xmlns:a16="http://schemas.microsoft.com/office/drawing/2014/main" id="{7B1AEE5C-8CBE-14DA-3BEE-5A100B6CEF1A}"/>
              </a:ext>
            </a:extLst>
          </p:cNvPr>
          <p:cNvPicPr>
            <a:picLocks noChangeAspect="1"/>
          </p:cNvPicPr>
          <p:nvPr/>
        </p:nvPicPr>
        <p:blipFill>
          <a:blip r:embed="rId3"/>
          <a:stretch>
            <a:fillRect/>
          </a:stretch>
        </p:blipFill>
        <p:spPr>
          <a:xfrm>
            <a:off x="1333331" y="4575794"/>
            <a:ext cx="377223" cy="382938"/>
          </a:xfrm>
          <a:prstGeom prst="rect">
            <a:avLst/>
          </a:prstGeom>
        </p:spPr>
      </p:pic>
    </p:spTree>
    <p:extLst>
      <p:ext uri="{BB962C8B-B14F-4D97-AF65-F5344CB8AC3E}">
        <p14:creationId xmlns:p14="http://schemas.microsoft.com/office/powerpoint/2010/main" val="275151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401689-F517-5E56-7F88-35252455392D}"/>
              </a:ext>
            </a:extLst>
          </p:cNvPr>
          <p:cNvSpPr>
            <a:spLocks noGrp="1"/>
          </p:cNvSpPr>
          <p:nvPr>
            <p:ph idx="1"/>
          </p:nvPr>
        </p:nvSpPr>
        <p:spPr/>
        <p:txBody>
          <a:bodyPr/>
          <a:lstStyle/>
          <a:p>
            <a:pPr marL="0" indent="0" algn="ctr">
              <a:buNone/>
            </a:pPr>
            <a:r>
              <a:rPr lang="en-US" dirty="0"/>
              <a:t>Comments and questions welcome!</a:t>
            </a:r>
          </a:p>
          <a:p>
            <a:pPr marL="0" indent="0" algn="ctr">
              <a:buNone/>
            </a:pPr>
            <a:endParaRPr lang="en-US" dirty="0"/>
          </a:p>
          <a:p>
            <a:pPr marL="0" indent="0" algn="ctr">
              <a:buNone/>
            </a:pPr>
            <a:r>
              <a:rPr lang="en-US" dirty="0">
                <a:hlinkClick r:id="rId2"/>
              </a:rPr>
              <a:t>jschuetz@arnoldventures.org</a:t>
            </a:r>
            <a:r>
              <a:rPr lang="en-US" dirty="0"/>
              <a:t> </a:t>
            </a:r>
          </a:p>
        </p:txBody>
      </p:sp>
      <p:sp>
        <p:nvSpPr>
          <p:cNvPr id="4" name="Footer Placeholder 3">
            <a:extLst>
              <a:ext uri="{FF2B5EF4-FFF2-40B4-BE49-F238E27FC236}">
                <a16:creationId xmlns:a16="http://schemas.microsoft.com/office/drawing/2014/main" id="{B0AE1C0A-6EB7-9B77-0ADD-01F6A387EA99}"/>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Unlocking housing capacity</a:t>
            </a:r>
          </a:p>
        </p:txBody>
      </p:sp>
      <p:sp>
        <p:nvSpPr>
          <p:cNvPr id="5" name="Slide Number Placeholder 4">
            <a:extLst>
              <a:ext uri="{FF2B5EF4-FFF2-40B4-BE49-F238E27FC236}">
                <a16:creationId xmlns:a16="http://schemas.microsoft.com/office/drawing/2014/main" id="{3CE725B1-7EB0-99AA-AA5A-82CB16CE935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C4E4D8-9F32-48B9-A565-7A65177A12AA}" type="slidenum">
              <a:rPr lang="en-US" smtClean="0"/>
              <a:pPr/>
              <a:t>8</a:t>
            </a:fld>
            <a:endParaRPr lang="en-US"/>
          </a:p>
        </p:txBody>
      </p:sp>
      <p:pic>
        <p:nvPicPr>
          <p:cNvPr id="2" name="Picture 1">
            <a:extLst>
              <a:ext uri="{FF2B5EF4-FFF2-40B4-BE49-F238E27FC236}">
                <a16:creationId xmlns:a16="http://schemas.microsoft.com/office/drawing/2014/main" id="{B0A08DA7-9103-6D35-6D88-BEE2E97B87A8}"/>
              </a:ext>
            </a:extLst>
          </p:cNvPr>
          <p:cNvPicPr>
            <a:picLocks noChangeAspect="1"/>
          </p:cNvPicPr>
          <p:nvPr/>
        </p:nvPicPr>
        <p:blipFill>
          <a:blip r:embed="rId3"/>
          <a:stretch>
            <a:fillRect/>
          </a:stretch>
        </p:blipFill>
        <p:spPr>
          <a:xfrm>
            <a:off x="1333331" y="4575794"/>
            <a:ext cx="377223" cy="382938"/>
          </a:xfrm>
          <a:prstGeom prst="rect">
            <a:avLst/>
          </a:prstGeom>
        </p:spPr>
      </p:pic>
    </p:spTree>
    <p:extLst>
      <p:ext uri="{BB962C8B-B14F-4D97-AF65-F5344CB8AC3E}">
        <p14:creationId xmlns:p14="http://schemas.microsoft.com/office/powerpoint/2010/main" val="205895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2111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t>Pro-housing advocacy in Washington, D.C.</a:t>
            </a:r>
            <a:endParaRPr b="1"/>
          </a:p>
        </p:txBody>
      </p:sp>
      <p:sp>
        <p:nvSpPr>
          <p:cNvPr id="55" name="Google Shape;55;p13"/>
          <p:cNvSpPr txBox="1">
            <a:spLocks noGrp="1"/>
          </p:cNvSpPr>
          <p:nvPr>
            <p:ph type="subTitle" idx="1"/>
          </p:nvPr>
        </p:nvSpPr>
        <p:spPr>
          <a:xfrm>
            <a:off x="311700" y="2300725"/>
            <a:ext cx="8520600" cy="1502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Alex Baca, Greater Greater Washington</a:t>
            </a:r>
            <a:br>
              <a:rPr lang="en"/>
            </a:br>
            <a:r>
              <a:rPr lang="en"/>
              <a:t>AREUEA Policy Forum Panel</a:t>
            </a:r>
            <a:endParaRPr/>
          </a:p>
          <a:p>
            <a:pPr marL="0" lvl="0" indent="0" algn="ctr" rtl="0">
              <a:spcBef>
                <a:spcPts val="0"/>
              </a:spcBef>
              <a:spcAft>
                <a:spcPts val="0"/>
              </a:spcAft>
              <a:buNone/>
            </a:pPr>
            <a:r>
              <a:rPr lang="en"/>
              <a:t>May 29, 2025</a:t>
            </a:r>
            <a:endParaRPr/>
          </a:p>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3111725" y="3938200"/>
            <a:ext cx="2920549" cy="911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NMHC Template">
      <a:dk1>
        <a:sysClr val="windowText" lastClr="000000"/>
      </a:dk1>
      <a:lt1>
        <a:srgbClr val="FFFFFF"/>
      </a:lt1>
      <a:dk2>
        <a:srgbClr val="7298A9"/>
      </a:dk2>
      <a:lt2>
        <a:srgbClr val="FEFEFE"/>
      </a:lt2>
      <a:accent1>
        <a:srgbClr val="D66228"/>
      </a:accent1>
      <a:accent2>
        <a:srgbClr val="E6A07D"/>
      </a:accent2>
      <a:accent3>
        <a:srgbClr val="F6DFD3"/>
      </a:accent3>
      <a:accent4>
        <a:srgbClr val="507383"/>
      </a:accent4>
      <a:accent5>
        <a:srgbClr val="AAC1CB"/>
      </a:accent5>
      <a:accent6>
        <a:srgbClr val="D0CECE"/>
      </a:accent6>
      <a:hlink>
        <a:srgbClr val="D66228"/>
      </a:hlink>
      <a:folHlink>
        <a:srgbClr val="034A90"/>
      </a:folHlink>
    </a:clrScheme>
    <a:fontScheme name="NMHC Template">
      <a:majorFont>
        <a:latin typeface="Neutraface Slab Text Demi"/>
        <a:ea typeface=""/>
        <a:cs typeface=""/>
      </a:majorFont>
      <a:minorFont>
        <a:latin typeface="Metr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DA38AFFD61B46ADAEC6A8701CFF4F" ma:contentTypeVersion="17" ma:contentTypeDescription="Create a new document." ma:contentTypeScope="" ma:versionID="3e283518c1f3ff00d840f71b91e9bfc1">
  <xsd:schema xmlns:xsd="http://www.w3.org/2001/XMLSchema" xmlns:xs="http://www.w3.org/2001/XMLSchema" xmlns:p="http://schemas.microsoft.com/office/2006/metadata/properties" xmlns:ns2="b38b1099-03a0-4e06-8ffb-257dd786c317" xmlns:ns3="58d999ff-6b7b-473c-a4bc-244bed87d4ca" targetNamespace="http://schemas.microsoft.com/office/2006/metadata/properties" ma:root="true" ma:fieldsID="38e0773c2e33212ab28bc1f1279758a9" ns2:_="" ns3:_="">
    <xsd:import namespace="b38b1099-03a0-4e06-8ffb-257dd786c317"/>
    <xsd:import namespace="58d999ff-6b7b-473c-a4bc-244bed87d4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8b1099-03a0-4e06-8ffb-257dd786c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9de3ba-9cfa-49a7-b6b8-22264b5eb0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d999ff-6b7b-473c-a4bc-244bed87d4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1a8dcd-ec2b-4f36-9e60-584d11547797}" ma:internalName="TaxCatchAll" ma:showField="CatchAllData" ma:web="58d999ff-6b7b-473c-a4bc-244bed87d4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8b1099-03a0-4e06-8ffb-257dd786c317">
      <Terms xmlns="http://schemas.microsoft.com/office/infopath/2007/PartnerControls"/>
    </lcf76f155ced4ddcb4097134ff3c332f>
    <TaxCatchAll xmlns="58d999ff-6b7b-473c-a4bc-244bed87d4ca" xsi:nil="true"/>
  </documentManagement>
</p:properties>
</file>

<file path=customXml/itemProps1.xml><?xml version="1.0" encoding="utf-8"?>
<ds:datastoreItem xmlns:ds="http://schemas.openxmlformats.org/officeDocument/2006/customXml" ds:itemID="{562E5447-53EB-4CA8-8D57-DFD49E1CF316}"/>
</file>

<file path=customXml/itemProps2.xml><?xml version="1.0" encoding="utf-8"?>
<ds:datastoreItem xmlns:ds="http://schemas.openxmlformats.org/officeDocument/2006/customXml" ds:itemID="{2C24259E-D719-4865-8402-A6C2023E3102}"/>
</file>

<file path=customXml/itemProps3.xml><?xml version="1.0" encoding="utf-8"?>
<ds:datastoreItem xmlns:ds="http://schemas.openxmlformats.org/officeDocument/2006/customXml" ds:itemID="{FC0A309F-3AB3-4948-8284-73D8EBA58FDE}"/>
</file>

<file path=docProps/app.xml><?xml version="1.0" encoding="utf-8"?>
<Properties xmlns="http://schemas.openxmlformats.org/officeDocument/2006/extended-properties" xmlns:vt="http://schemas.openxmlformats.org/officeDocument/2006/docPropsVTypes">
  <TotalTime>14</TotalTime>
  <Words>1572</Words>
  <Application>Microsoft Macintosh PowerPoint</Application>
  <PresentationFormat>On-screen Show (16:9)</PresentationFormat>
  <Paragraphs>332</Paragraphs>
  <Slides>31</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Metric</vt:lpstr>
      <vt:lpstr>Metric Light</vt:lpstr>
      <vt:lpstr>Metric Medium</vt:lpstr>
      <vt:lpstr>Neutraface Slab Text Demi</vt:lpstr>
      <vt:lpstr>Arial</vt:lpstr>
      <vt:lpstr>Bookman Old Style</vt:lpstr>
      <vt:lpstr>Calibri</vt:lpstr>
      <vt:lpstr>Georgia</vt:lpstr>
      <vt:lpstr>Tahoma</vt:lpstr>
      <vt:lpstr>Times New Roman</vt:lpstr>
      <vt:lpstr>Simple Light</vt:lpstr>
      <vt:lpstr>Custom Design</vt:lpstr>
      <vt:lpstr>1_Office Theme</vt:lpstr>
      <vt:lpstr>Office Theme</vt:lpstr>
      <vt:lpstr>Policy Forum Luncheon</vt:lpstr>
      <vt:lpstr>How can policy reforms unlock more housing capacity?</vt:lpstr>
      <vt:lpstr>PowerPoint Presentation</vt:lpstr>
      <vt:lpstr>Policy reforms to increase housing supply</vt:lpstr>
      <vt:lpstr>20+ states have pro-housing policies</vt:lpstr>
      <vt:lpstr>State-level pro-housing policies vary widely</vt:lpstr>
      <vt:lpstr>Policy change has outpaced research</vt:lpstr>
      <vt:lpstr>PowerPoint Presentation</vt:lpstr>
      <vt:lpstr>Pro-housing advocacy in Washington, D.C.</vt:lpstr>
      <vt:lpstr>To advocate = to support</vt:lpstr>
      <vt:lpstr>How we use your research</vt:lpstr>
      <vt:lpstr>Things decisionmakers tell me they want to know</vt:lpstr>
      <vt:lpstr>Things I want to know</vt:lpstr>
      <vt:lpstr>GGWash/GCAAR December 2024 poll of D.C. voters</vt:lpstr>
      <vt:lpstr>PowerPoint Presentation</vt:lpstr>
      <vt:lpstr>PowerPoint Presentation</vt:lpstr>
      <vt:lpstr>“Useful, but biased.” —A local elected official in Washington, D.C., describing GGWash.</vt:lpstr>
      <vt:lpstr>AREUEA Policy Presentation</vt:lpstr>
      <vt:lpstr>Housing Provider Sentiments</vt:lpstr>
      <vt:lpstr>Housing Provider Sentiments</vt:lpstr>
      <vt:lpstr>Translating Affordability Solutions to Policymakers &amp; Media</vt:lpstr>
      <vt:lpstr>Develop Evidence-Based Solutions that Work for Everyone</vt:lpstr>
      <vt:lpstr>Cracking Down, Pricing Up: Housing Supply in the Wake of Mass Deportation</vt:lpstr>
      <vt:lpstr>Secure Communities Program</vt:lpstr>
      <vt:lpstr>Output: Reduced Flow of New Construction</vt:lpstr>
      <vt:lpstr>Impact: Increase in New Construction Prices</vt:lpstr>
      <vt:lpstr>PowerPoint Presentation</vt:lpstr>
      <vt:lpstr>Workforce: Domestic Replacement Varies By Skill</vt:lpstr>
      <vt:lpstr>Workforce: Domestic Replacement Varies By Skill</vt:lpstr>
      <vt:lpstr>Wages: Small Relative Increases</vt:lpstr>
      <vt:lpstr>Policy Forum Luncheon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Dongxiao Niu</cp:lastModifiedBy>
  <cp:revision>5</cp:revision>
  <dcterms:modified xsi:type="dcterms:W3CDTF">2025-05-28T12:40:56Z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0x0101000F0DA38AFFD61B46ADAEC6A8701CFF4F</vt:lpwstr>
  </property>
</Properties>
</file>